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78" r:id="rId3"/>
    <p:sldId id="579" r:id="rId4"/>
    <p:sldId id="557" r:id="rId5"/>
    <p:sldId id="580" r:id="rId6"/>
    <p:sldId id="593" r:id="rId7"/>
    <p:sldId id="594" r:id="rId8"/>
    <p:sldId id="581" r:id="rId9"/>
    <p:sldId id="582" r:id="rId10"/>
    <p:sldId id="583" r:id="rId11"/>
    <p:sldId id="586" r:id="rId12"/>
    <p:sldId id="587" r:id="rId13"/>
    <p:sldId id="588" r:id="rId14"/>
    <p:sldId id="584" r:id="rId15"/>
    <p:sldId id="585" r:id="rId16"/>
    <p:sldId id="589" r:id="rId17"/>
    <p:sldId id="591" r:id="rId18"/>
    <p:sldId id="592" r:id="rId19"/>
    <p:sldId id="590" r:id="rId20"/>
    <p:sldId id="543" r:id="rId21"/>
    <p:sldId id="394" r:id="rId2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5">
          <p15:clr>
            <a:srgbClr val="A4A3A4"/>
          </p15:clr>
        </p15:guide>
        <p15:guide id="2" orient="horz" pos="132">
          <p15:clr>
            <a:srgbClr val="A4A3A4"/>
          </p15:clr>
        </p15:guide>
        <p15:guide id="3" orient="horz" pos="1621">
          <p15:clr>
            <a:srgbClr val="A4A3A4"/>
          </p15:clr>
        </p15:guide>
        <p15:guide id="4" orient="horz" pos="2692">
          <p15:clr>
            <a:srgbClr val="A4A3A4"/>
          </p15:clr>
        </p15:guide>
        <p15:guide id="5" orient="horz" pos="661">
          <p15:clr>
            <a:srgbClr val="A4A3A4"/>
          </p15:clr>
        </p15:guide>
        <p15:guide id="6" orient="horz" pos="2818">
          <p15:clr>
            <a:srgbClr val="A4A3A4"/>
          </p15:clr>
        </p15:guide>
        <p15:guide id="7" pos="5280">
          <p15:clr>
            <a:srgbClr val="A4A3A4"/>
          </p15:clr>
        </p15:guide>
        <p15:guide id="8" pos="2881">
          <p15:clr>
            <a:srgbClr val="A4A3A4"/>
          </p15:clr>
        </p15:guide>
        <p15:guide id="9" pos="480">
          <p15:clr>
            <a:srgbClr val="A4A3A4"/>
          </p15:clr>
        </p15:guide>
        <p15:guide id="10" pos="3838">
          <p15:clr>
            <a:srgbClr val="A4A3A4"/>
          </p15:clr>
        </p15:guide>
        <p15:guide id="11" pos="1920">
          <p15:clr>
            <a:srgbClr val="A4A3A4"/>
          </p15:clr>
        </p15:guide>
        <p15:guide id="12" pos="1896">
          <p15:clr>
            <a:srgbClr val="A4A3A4"/>
          </p15:clr>
        </p15:guide>
        <p15:guide id="13" pos="3856">
          <p15:clr>
            <a:srgbClr val="A4A3A4"/>
          </p15:clr>
        </p15:guide>
        <p15:guide id="14" orient="horz" pos="3239">
          <p15:clr>
            <a:srgbClr val="A4A3A4"/>
          </p15:clr>
        </p15:guide>
        <p15:guide id="15" orient="horz" pos="1613">
          <p15:clr>
            <a:srgbClr val="A4A3A4"/>
          </p15:clr>
        </p15:guide>
        <p15:guide id="16" pos="5272">
          <p15:clr>
            <a:srgbClr val="A4A3A4"/>
          </p15:clr>
        </p15:guide>
        <p15:guide id="17" pos="2869">
          <p15:clr>
            <a:srgbClr val="A4A3A4"/>
          </p15:clr>
        </p15:guide>
        <p15:guide id="18" pos="3834">
          <p15:clr>
            <a:srgbClr val="A4A3A4"/>
          </p15:clr>
        </p15:guide>
        <p15:guide id="19" pos="1897">
          <p15:clr>
            <a:srgbClr val="A4A3A4"/>
          </p15:clr>
        </p15:guide>
        <p15:guide id="20" orient="horz" pos="1957">
          <p15:clr>
            <a:srgbClr val="A4A3A4"/>
          </p15:clr>
        </p15:guide>
        <p15:guide id="21" orient="horz" pos="2689">
          <p15:clr>
            <a:srgbClr val="A4A3A4"/>
          </p15:clr>
        </p15:guide>
        <p15:guide id="22" orient="horz" pos="519">
          <p15:clr>
            <a:srgbClr val="A4A3A4"/>
          </p15:clr>
        </p15:guide>
        <p15:guide id="23" orient="horz" pos="994">
          <p15:clr>
            <a:srgbClr val="A4A3A4"/>
          </p15:clr>
        </p15:guide>
        <p15:guide id="24" orient="horz" pos="714">
          <p15:clr>
            <a:srgbClr val="A4A3A4"/>
          </p15:clr>
        </p15:guide>
        <p15:guide id="25" orient="horz" pos="3238">
          <p15:clr>
            <a:srgbClr val="A4A3A4"/>
          </p15:clr>
        </p15:guide>
        <p15:guide id="26" orient="horz" pos="4">
          <p15:clr>
            <a:srgbClr val="A4A3A4"/>
          </p15:clr>
        </p15:guide>
        <p15:guide id="27" orient="horz" pos="2699">
          <p15:clr>
            <a:srgbClr val="A4A3A4"/>
          </p15:clr>
        </p15:guide>
        <p15:guide id="28" orient="horz" pos="675">
          <p15:clr>
            <a:srgbClr val="A4A3A4"/>
          </p15:clr>
        </p15:guide>
        <p15:guide id="29" orient="horz" pos="1671">
          <p15:clr>
            <a:srgbClr val="A4A3A4"/>
          </p15:clr>
        </p15:guide>
        <p15:guide id="30" orient="horz" pos="2970">
          <p15:clr>
            <a:srgbClr val="A4A3A4"/>
          </p15:clr>
        </p15:guide>
        <p15:guide id="31" orient="horz" pos="539">
          <p15:clr>
            <a:srgbClr val="A4A3A4"/>
          </p15:clr>
        </p15:guide>
        <p15:guide id="32" orient="horz" pos="280">
          <p15:clr>
            <a:srgbClr val="A4A3A4"/>
          </p15:clr>
        </p15:guide>
        <p15:guide id="33" orient="horz" pos="3101">
          <p15:clr>
            <a:srgbClr val="A4A3A4"/>
          </p15:clr>
        </p15:guide>
        <p15:guide id="34" orient="horz" pos="137">
          <p15:clr>
            <a:srgbClr val="A4A3A4"/>
          </p15:clr>
        </p15:guide>
        <p15:guide id="35" pos="5278">
          <p15:clr>
            <a:srgbClr val="A4A3A4"/>
          </p15:clr>
        </p15:guide>
        <p15:guide id="36">
          <p15:clr>
            <a:srgbClr val="A4A3A4"/>
          </p15:clr>
        </p15:guide>
        <p15:guide id="37" pos="3864">
          <p15:clr>
            <a:srgbClr val="A4A3A4"/>
          </p15:clr>
        </p15:guide>
        <p15:guide id="38" pos="5759">
          <p15:clr>
            <a:srgbClr val="A4A3A4"/>
          </p15:clr>
        </p15:guide>
        <p15:guide id="39" pos="2880">
          <p15:clr>
            <a:srgbClr val="A4A3A4"/>
          </p15:clr>
        </p15:guide>
        <p15:guide id="40" pos="3840">
          <p15:clr>
            <a:srgbClr val="A4A3A4"/>
          </p15:clr>
        </p15:guide>
        <p15:guide id="41" pos="4079">
          <p15:clr>
            <a:srgbClr val="A4A3A4"/>
          </p15:clr>
        </p15:guide>
        <p15:guide id="42" pos="5515">
          <p15:clr>
            <a:srgbClr val="A4A3A4"/>
          </p15:clr>
        </p15:guide>
        <p15:guide id="43" pos="241">
          <p15:clr>
            <a:srgbClr val="A4A3A4"/>
          </p15:clr>
        </p15:guide>
        <p15:guide id="44" pos="478">
          <p15:clr>
            <a:srgbClr val="A4A3A4"/>
          </p15:clr>
        </p15:guide>
        <p15:guide id="45" pos="21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an Maria" initials="RM" lastIdx="1" clrIdx="0">
    <p:extLst>
      <p:ext uri="{19B8F6BF-5375-455C-9EA6-DF929625EA0E}">
        <p15:presenceInfo xmlns:p15="http://schemas.microsoft.com/office/powerpoint/2012/main" userId="S-1-5-21-3756686867-893174319-3700931214-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9"/>
    <a:srgbClr val="F0A014"/>
    <a:srgbClr val="E2A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49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08" y="144"/>
      </p:cViewPr>
      <p:guideLst>
        <p:guide orient="horz" pos="3105"/>
        <p:guide orient="horz" pos="132"/>
        <p:guide orient="horz" pos="1621"/>
        <p:guide orient="horz" pos="2692"/>
        <p:guide orient="horz" pos="661"/>
        <p:guide orient="horz" pos="2818"/>
        <p:guide pos="5280"/>
        <p:guide pos="2881"/>
        <p:guide pos="480"/>
        <p:guide pos="3838"/>
        <p:guide pos="1920"/>
        <p:guide pos="1896"/>
        <p:guide pos="3856"/>
        <p:guide orient="horz" pos="3239"/>
        <p:guide orient="horz" pos="1613"/>
        <p:guide pos="5272"/>
        <p:guide pos="2869"/>
        <p:guide pos="3834"/>
        <p:guide pos="1897"/>
        <p:guide orient="horz" pos="1957"/>
        <p:guide orient="horz" pos="2689"/>
        <p:guide orient="horz" pos="519"/>
        <p:guide orient="horz" pos="994"/>
        <p:guide orient="horz" pos="714"/>
        <p:guide orient="horz" pos="3238"/>
        <p:guide orient="horz" pos="4"/>
        <p:guide orient="horz" pos="2699"/>
        <p:guide orient="horz" pos="675"/>
        <p:guide orient="horz" pos="1671"/>
        <p:guide orient="horz" pos="2970"/>
        <p:guide orient="horz" pos="539"/>
        <p:guide orient="horz" pos="280"/>
        <p:guide orient="horz" pos="3101"/>
        <p:guide orient="horz" pos="137"/>
        <p:guide pos="5278"/>
        <p:guide/>
        <p:guide pos="3864"/>
        <p:guide pos="5759"/>
        <p:guide pos="2880"/>
        <p:guide pos="3840"/>
        <p:guide pos="4079"/>
        <p:guide pos="5515"/>
        <p:guide pos="241"/>
        <p:guide pos="478"/>
        <p:guide pos="2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Zeszyt5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MOF Lubaczowa</c:v>
                </c:pt>
                <c:pt idx="1">
                  <c:v>MOF Sanoka</c:v>
                </c:pt>
                <c:pt idx="2">
                  <c:v>MOF Jarosławia-Przeworska</c:v>
                </c:pt>
                <c:pt idx="3">
                  <c:v>MOF Jasła</c:v>
                </c:pt>
                <c:pt idx="4">
                  <c:v>MOF Mielca</c:v>
                </c:pt>
                <c:pt idx="5">
                  <c:v>MOF Tarnobrzega</c:v>
                </c:pt>
                <c:pt idx="6">
                  <c:v>MOF Przemyśla</c:v>
                </c:pt>
                <c:pt idx="7">
                  <c:v>MOF Stalowej Woli</c:v>
                </c:pt>
                <c:pt idx="8">
                  <c:v>MOF Dębicy</c:v>
                </c:pt>
                <c:pt idx="9">
                  <c:v>MOF Krosna</c:v>
                </c:pt>
                <c:pt idx="10">
                  <c:v>ROF</c:v>
                </c:pt>
              </c:strCache>
            </c:strRef>
          </c:cat>
          <c:val>
            <c:numRef>
              <c:f>Arkusz1!$B$2:$B$12</c:f>
              <c:numCache>
                <c:formatCode>#,##0</c:formatCode>
                <c:ptCount val="11"/>
                <c:pt idx="0">
                  <c:v>25574</c:v>
                </c:pt>
                <c:pt idx="1">
                  <c:v>79446</c:v>
                </c:pt>
                <c:pt idx="2">
                  <c:v>88686</c:v>
                </c:pt>
                <c:pt idx="3">
                  <c:v>90202</c:v>
                </c:pt>
                <c:pt idx="4">
                  <c:v>93788</c:v>
                </c:pt>
                <c:pt idx="5">
                  <c:v>99080</c:v>
                </c:pt>
                <c:pt idx="6">
                  <c:v>104032</c:v>
                </c:pt>
                <c:pt idx="7">
                  <c:v>104168</c:v>
                </c:pt>
                <c:pt idx="8">
                  <c:v>112879</c:v>
                </c:pt>
                <c:pt idx="9">
                  <c:v>114539</c:v>
                </c:pt>
                <c:pt idx="10">
                  <c:v>375682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E-44BA-B98D-F1FCCFC892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24576"/>
        <c:crosses val="autoZero"/>
        <c:auto val="1"/>
        <c:lblAlgn val="ctr"/>
        <c:lblOffset val="100"/>
        <c:noMultiLvlLbl val="0"/>
      </c:catAx>
      <c:valAx>
        <c:axId val="32312457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B0-49A9-BD9D-EE26D9093F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B0-49A9-BD9D-EE26D9093F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B0-49A9-BD9D-EE26D9093F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B0-49A9-BD9D-EE26D9093F1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5B0-49A9-BD9D-EE26D9093F1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5B0-49A9-BD9D-EE26D9093F1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5B0-49A9-BD9D-EE26D9093F1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5B0-49A9-BD9D-EE26D9093F1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5B0-49A9-BD9D-EE26D9093F1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5B0-49A9-BD9D-EE26D9093F1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5B0-49A9-BD9D-EE26D9093F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Arkusz2!$A$97:$A$107</c:f>
              <c:strCache>
                <c:ptCount val="11"/>
                <c:pt idx="0">
                  <c:v>MOF Stalowej Woli</c:v>
                </c:pt>
                <c:pt idx="1">
                  <c:v>MOF Przemyśla</c:v>
                </c:pt>
                <c:pt idx="2">
                  <c:v>MOF Tarnobrzega</c:v>
                </c:pt>
                <c:pt idx="3">
                  <c:v>MOF Sanoka</c:v>
                </c:pt>
                <c:pt idx="4">
                  <c:v>MOF Jarosławia-Przeworska</c:v>
                </c:pt>
                <c:pt idx="5">
                  <c:v>MOF Jasła</c:v>
                </c:pt>
                <c:pt idx="6">
                  <c:v>MOF Krosna</c:v>
                </c:pt>
                <c:pt idx="7">
                  <c:v>MOF Lubaczowa</c:v>
                </c:pt>
                <c:pt idx="8">
                  <c:v>MOF Dębicy</c:v>
                </c:pt>
                <c:pt idx="9">
                  <c:v>MOF Mielca</c:v>
                </c:pt>
                <c:pt idx="10">
                  <c:v>ROF</c:v>
                </c:pt>
              </c:strCache>
            </c:strRef>
          </c:cat>
          <c:val>
            <c:numRef>
              <c:f>Arkusz2!$B$97:$B$107</c:f>
              <c:numCache>
                <c:formatCode>General</c:formatCode>
                <c:ptCount val="11"/>
                <c:pt idx="0">
                  <c:v>-461</c:v>
                </c:pt>
                <c:pt idx="1">
                  <c:v>-325</c:v>
                </c:pt>
                <c:pt idx="2">
                  <c:v>-295</c:v>
                </c:pt>
                <c:pt idx="3">
                  <c:v>-231</c:v>
                </c:pt>
                <c:pt idx="4">
                  <c:v>-222</c:v>
                </c:pt>
                <c:pt idx="5">
                  <c:v>-180</c:v>
                </c:pt>
                <c:pt idx="6">
                  <c:v>-148</c:v>
                </c:pt>
                <c:pt idx="7">
                  <c:v>-131</c:v>
                </c:pt>
                <c:pt idx="8">
                  <c:v>-110</c:v>
                </c:pt>
                <c:pt idx="9">
                  <c:v>-92</c:v>
                </c:pt>
                <c:pt idx="10" formatCode="#,##0">
                  <c:v>2020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5B0-49A9-BD9D-EE26D9093F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124576"/>
        <c:crossesAt val="-5"/>
        <c:auto val="1"/>
        <c:lblAlgn val="ctr"/>
        <c:lblOffset val="100"/>
        <c:noMultiLvlLbl val="0"/>
      </c:catAx>
      <c:valAx>
        <c:axId val="32312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Arkusz3!$A$15:$A$25</c:f>
              <c:strCache>
                <c:ptCount val="11"/>
                <c:pt idx="0">
                  <c:v>MOF Lubaczowa</c:v>
                </c:pt>
                <c:pt idx="1">
                  <c:v>MOF Sanoka</c:v>
                </c:pt>
                <c:pt idx="2">
                  <c:v>MOF Jasła</c:v>
                </c:pt>
                <c:pt idx="3">
                  <c:v>MOF Jarosławia-Przeworska</c:v>
                </c:pt>
                <c:pt idx="4">
                  <c:v>MOF Tarnobrzega</c:v>
                </c:pt>
                <c:pt idx="5">
                  <c:v>MOF Mielca</c:v>
                </c:pt>
                <c:pt idx="6">
                  <c:v>MOF Dębicy</c:v>
                </c:pt>
                <c:pt idx="7">
                  <c:v>MOF Przemyśla</c:v>
                </c:pt>
                <c:pt idx="8">
                  <c:v>MOF Stalowej Woli</c:v>
                </c:pt>
                <c:pt idx="9">
                  <c:v>MOF Krosna</c:v>
                </c:pt>
                <c:pt idx="10">
                  <c:v>ROF</c:v>
                </c:pt>
              </c:strCache>
            </c:strRef>
          </c:cat>
          <c:val>
            <c:numRef>
              <c:f>Arkusz3!$B$15:$B$25</c:f>
              <c:numCache>
                <c:formatCode>#,##0</c:formatCode>
                <c:ptCount val="11"/>
                <c:pt idx="0">
                  <c:v>1892</c:v>
                </c:pt>
                <c:pt idx="1">
                  <c:v>7187</c:v>
                </c:pt>
                <c:pt idx="2">
                  <c:v>7513</c:v>
                </c:pt>
                <c:pt idx="3">
                  <c:v>8481</c:v>
                </c:pt>
                <c:pt idx="4">
                  <c:v>8843</c:v>
                </c:pt>
                <c:pt idx="5">
                  <c:v>9189</c:v>
                </c:pt>
                <c:pt idx="6">
                  <c:v>9750</c:v>
                </c:pt>
                <c:pt idx="7">
                  <c:v>9780</c:v>
                </c:pt>
                <c:pt idx="8">
                  <c:v>9825</c:v>
                </c:pt>
                <c:pt idx="9">
                  <c:v>10960</c:v>
                </c:pt>
                <c:pt idx="10">
                  <c:v>46915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3-418A-9C76-A063CB052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24576"/>
        <c:crosses val="autoZero"/>
        <c:auto val="1"/>
        <c:lblAlgn val="ctr"/>
        <c:lblOffset val="100"/>
        <c:noMultiLvlLbl val="0"/>
      </c:catAx>
      <c:valAx>
        <c:axId val="32312457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Arkusz3!$A$56:$A$66</c:f>
              <c:strCache>
                <c:ptCount val="11"/>
                <c:pt idx="0">
                  <c:v>MOF Lubaczowa</c:v>
                </c:pt>
                <c:pt idx="1">
                  <c:v>MOF Jasła</c:v>
                </c:pt>
                <c:pt idx="2">
                  <c:v>MOF Dębicy</c:v>
                </c:pt>
                <c:pt idx="3">
                  <c:v>MOF Tarnobrzega</c:v>
                </c:pt>
                <c:pt idx="4">
                  <c:v>MOF Sanoka</c:v>
                </c:pt>
                <c:pt idx="5">
                  <c:v>MOF Przemyśla</c:v>
                </c:pt>
                <c:pt idx="6">
                  <c:v>MOF Stalowej Woli</c:v>
                </c:pt>
                <c:pt idx="7">
                  <c:v>MOF Jarosławia-Przeworska</c:v>
                </c:pt>
                <c:pt idx="8">
                  <c:v>MOF Krosna</c:v>
                </c:pt>
                <c:pt idx="9">
                  <c:v>MOF Mielca</c:v>
                </c:pt>
                <c:pt idx="10">
                  <c:v>ROF</c:v>
                </c:pt>
              </c:strCache>
            </c:strRef>
          </c:cat>
          <c:val>
            <c:numRef>
              <c:f>Arkusz3!$B$56:$B$66</c:f>
              <c:numCache>
                <c:formatCode>#\ ##0.0</c:formatCode>
                <c:ptCount val="11"/>
                <c:pt idx="0">
                  <c:v>739.8138734652382</c:v>
                </c:pt>
                <c:pt idx="1">
                  <c:v>832.90836123367558</c:v>
                </c:pt>
                <c:pt idx="2">
                  <c:v>863.7567660946678</c:v>
                </c:pt>
                <c:pt idx="3">
                  <c:v>892.51110213968502</c:v>
                </c:pt>
                <c:pt idx="4">
                  <c:v>904.63962943382921</c:v>
                </c:pt>
                <c:pt idx="5">
                  <c:v>940.09535527529999</c:v>
                </c:pt>
                <c:pt idx="6">
                  <c:v>943.18792719453188</c:v>
                </c:pt>
                <c:pt idx="7">
                  <c:v>956.2952438941885</c:v>
                </c:pt>
                <c:pt idx="8">
                  <c:v>956.87931621543748</c:v>
                </c:pt>
                <c:pt idx="9">
                  <c:v>979.76286945024947</c:v>
                </c:pt>
                <c:pt idx="10">
                  <c:v>1248.7955238739148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B-47F0-91C2-7BEB2FF705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24576"/>
        <c:crosses val="autoZero"/>
        <c:auto val="1"/>
        <c:lblAlgn val="ctr"/>
        <c:lblOffset val="100"/>
        <c:noMultiLvlLbl val="0"/>
      </c:catAx>
      <c:valAx>
        <c:axId val="323124576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Arkusz3!$A$81:$A$91</c:f>
              <c:strCache>
                <c:ptCount val="11"/>
                <c:pt idx="0">
                  <c:v>MOF Lubaczowa</c:v>
                </c:pt>
                <c:pt idx="1">
                  <c:v>MOF Sanoka</c:v>
                </c:pt>
                <c:pt idx="2">
                  <c:v>MOF Jasła</c:v>
                </c:pt>
                <c:pt idx="3">
                  <c:v>MOF Stalowej Woli</c:v>
                </c:pt>
                <c:pt idx="4">
                  <c:v>MOF Tarnobrzega</c:v>
                </c:pt>
                <c:pt idx="5">
                  <c:v>MOF Krosna</c:v>
                </c:pt>
                <c:pt idx="6">
                  <c:v>MOF Jarosławia-Przeworska</c:v>
                </c:pt>
                <c:pt idx="7">
                  <c:v>MOF Przemyśla</c:v>
                </c:pt>
                <c:pt idx="8">
                  <c:v>MOF Dębicy</c:v>
                </c:pt>
                <c:pt idx="9">
                  <c:v>MOF Mielca</c:v>
                </c:pt>
                <c:pt idx="10">
                  <c:v>ROF</c:v>
                </c:pt>
              </c:strCache>
            </c:strRef>
          </c:cat>
          <c:val>
            <c:numRef>
              <c:f>Arkusz3!$B$81:$B$91</c:f>
              <c:numCache>
                <c:formatCode>#,##0</c:formatCode>
                <c:ptCount val="11"/>
                <c:pt idx="0">
                  <c:v>83</c:v>
                </c:pt>
                <c:pt idx="1">
                  <c:v>221</c:v>
                </c:pt>
                <c:pt idx="2">
                  <c:v>242</c:v>
                </c:pt>
                <c:pt idx="3">
                  <c:v>250</c:v>
                </c:pt>
                <c:pt idx="4">
                  <c:v>258</c:v>
                </c:pt>
                <c:pt idx="5">
                  <c:v>262</c:v>
                </c:pt>
                <c:pt idx="6">
                  <c:v>264</c:v>
                </c:pt>
                <c:pt idx="7">
                  <c:v>303</c:v>
                </c:pt>
                <c:pt idx="8">
                  <c:v>350</c:v>
                </c:pt>
                <c:pt idx="9">
                  <c:v>359</c:v>
                </c:pt>
                <c:pt idx="10">
                  <c:v>2155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B-4CDF-84B1-168E18DD1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24576"/>
        <c:crosses val="autoZero"/>
        <c:auto val="1"/>
        <c:lblAlgn val="ctr"/>
        <c:lblOffset val="100"/>
        <c:noMultiLvlLbl val="0"/>
      </c:catAx>
      <c:valAx>
        <c:axId val="32312457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BC-4FF0-A8D0-B40CD28924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BC-4FF0-A8D0-B40CD28924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BC-4FF0-A8D0-B40CD28924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BC-4FF0-A8D0-B40CD289248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BC-4FF0-A8D0-B40CD289248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DBC-4FF0-A8D0-B40CD289248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DBC-4FF0-A8D0-B40CD289248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DBC-4FF0-A8D0-B40CD289248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DBC-4FF0-A8D0-B40CD289248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DBC-4FF0-A8D0-B40CD289248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DBC-4FF0-A8D0-B40CD28924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Arkusz4!$A$2:$A$12</c:f>
              <c:strCache>
                <c:ptCount val="11"/>
                <c:pt idx="0">
                  <c:v>MOF Lubaczowa</c:v>
                </c:pt>
                <c:pt idx="1">
                  <c:v>MOF Stalowa Wola</c:v>
                </c:pt>
                <c:pt idx="2">
                  <c:v>MOF Tarnobrzega</c:v>
                </c:pt>
                <c:pt idx="3">
                  <c:v>MOF Przemyśla</c:v>
                </c:pt>
                <c:pt idx="4">
                  <c:v>MOF Jarosław-Przeworsk</c:v>
                </c:pt>
                <c:pt idx="5">
                  <c:v>MOF Sanoka</c:v>
                </c:pt>
                <c:pt idx="6">
                  <c:v>MOF Jasła</c:v>
                </c:pt>
                <c:pt idx="7">
                  <c:v>MOF Krosno</c:v>
                </c:pt>
                <c:pt idx="8">
                  <c:v>MOF Mielca</c:v>
                </c:pt>
                <c:pt idx="9">
                  <c:v>MOF Dębicy</c:v>
                </c:pt>
                <c:pt idx="10">
                  <c:v>ROF</c:v>
                </c:pt>
              </c:strCache>
            </c:strRef>
          </c:cat>
          <c:val>
            <c:numRef>
              <c:f>Arkusz4!$B$2:$B$12</c:f>
              <c:numCache>
                <c:formatCode>0.0</c:formatCode>
                <c:ptCount val="11"/>
                <c:pt idx="0">
                  <c:v>95.389779932860876</c:v>
                </c:pt>
                <c:pt idx="1">
                  <c:v>95.640677219141352</c:v>
                </c:pt>
                <c:pt idx="2">
                  <c:v>95.93059845279474</c:v>
                </c:pt>
                <c:pt idx="3">
                  <c:v>96.471526470506404</c:v>
                </c:pt>
                <c:pt idx="4">
                  <c:v>96.503770443639212</c:v>
                </c:pt>
                <c:pt idx="5">
                  <c:v>97.332859610648953</c:v>
                </c:pt>
                <c:pt idx="6">
                  <c:v>97.35989983593818</c:v>
                </c:pt>
                <c:pt idx="7">
                  <c:v>99.029067455171102</c:v>
                </c:pt>
                <c:pt idx="8">
                  <c:v>100.16981917995493</c:v>
                </c:pt>
                <c:pt idx="9">
                  <c:v>100.32975432858109</c:v>
                </c:pt>
                <c:pt idx="10">
                  <c:v>107.65946227869576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DBC-4FF0-A8D0-B40CD28924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3124576"/>
        <c:crossesAt val="-5"/>
        <c:auto val="1"/>
        <c:lblAlgn val="ctr"/>
        <c:lblOffset val="100"/>
        <c:noMultiLvlLbl val="0"/>
      </c:catAx>
      <c:valAx>
        <c:axId val="323124576"/>
        <c:scaling>
          <c:orientation val="minMax"/>
          <c:min val="90"/>
        </c:scaling>
        <c:delete val="1"/>
        <c:axPos val="l"/>
        <c:numFmt formatCode="0.0" sourceLinked="1"/>
        <c:majorTickMark val="out"/>
        <c:minorTickMark val="none"/>
        <c:tickLblPos val="nextTo"/>
        <c:crossAx val="323132480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Arkusz2!$A$16:$A$26</c:f>
              <c:strCache>
                <c:ptCount val="11"/>
                <c:pt idx="0">
                  <c:v>MOF Jarosławia-Przeworska</c:v>
                </c:pt>
                <c:pt idx="1">
                  <c:v>MOF Mielca</c:v>
                </c:pt>
                <c:pt idx="2">
                  <c:v>MOF Jasła</c:v>
                </c:pt>
                <c:pt idx="3">
                  <c:v>MOF Dębicy</c:v>
                </c:pt>
                <c:pt idx="4">
                  <c:v>MOF Krosna</c:v>
                </c:pt>
                <c:pt idx="5">
                  <c:v>MOF Lubaczowa</c:v>
                </c:pt>
                <c:pt idx="6">
                  <c:v>MOF Stalowej Woli</c:v>
                </c:pt>
                <c:pt idx="7">
                  <c:v>MOF Przemyśla</c:v>
                </c:pt>
                <c:pt idx="8">
                  <c:v>MOF Sanoka</c:v>
                </c:pt>
                <c:pt idx="9">
                  <c:v>MOF Tarnobrzega</c:v>
                </c:pt>
                <c:pt idx="10">
                  <c:v>ROF</c:v>
                </c:pt>
              </c:strCache>
            </c:strRef>
          </c:cat>
          <c:val>
            <c:numRef>
              <c:f>Arkusz2!$B$16:$B$26</c:f>
              <c:numCache>
                <c:formatCode>#,##0</c:formatCode>
                <c:ptCount val="11"/>
                <c:pt idx="0">
                  <c:v>308</c:v>
                </c:pt>
                <c:pt idx="1">
                  <c:v>393</c:v>
                </c:pt>
                <c:pt idx="2">
                  <c:v>417</c:v>
                </c:pt>
                <c:pt idx="3">
                  <c:v>421</c:v>
                </c:pt>
                <c:pt idx="4">
                  <c:v>423</c:v>
                </c:pt>
                <c:pt idx="5">
                  <c:v>432</c:v>
                </c:pt>
                <c:pt idx="6">
                  <c:v>459</c:v>
                </c:pt>
                <c:pt idx="7">
                  <c:v>505</c:v>
                </c:pt>
                <c:pt idx="8">
                  <c:v>541</c:v>
                </c:pt>
                <c:pt idx="9">
                  <c:v>606</c:v>
                </c:pt>
                <c:pt idx="10">
                  <c:v>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E-4723-A6E0-FF57EF318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24576"/>
        <c:crosses val="autoZero"/>
        <c:auto val="1"/>
        <c:lblAlgn val="ctr"/>
        <c:lblOffset val="100"/>
        <c:noMultiLvlLbl val="0"/>
      </c:catAx>
      <c:valAx>
        <c:axId val="32312457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Arkusz2!$A$30:$A$40</c:f>
              <c:strCache>
                <c:ptCount val="11"/>
                <c:pt idx="0">
                  <c:v>MOF Lubaczowa</c:v>
                </c:pt>
                <c:pt idx="1">
                  <c:v>MOF Sanoka</c:v>
                </c:pt>
                <c:pt idx="2">
                  <c:v>MOF Tarnobrzega</c:v>
                </c:pt>
                <c:pt idx="3">
                  <c:v>MOF Przemyśla</c:v>
                </c:pt>
                <c:pt idx="4">
                  <c:v>MOF Jasła</c:v>
                </c:pt>
                <c:pt idx="5">
                  <c:v>MOF Stalowej Woli</c:v>
                </c:pt>
                <c:pt idx="6">
                  <c:v>MOF Mielca</c:v>
                </c:pt>
                <c:pt idx="7">
                  <c:v>MOF Dębicy</c:v>
                </c:pt>
                <c:pt idx="8">
                  <c:v>MOF Krosna</c:v>
                </c:pt>
                <c:pt idx="9">
                  <c:v>MOF Jarosławia-Przeworska</c:v>
                </c:pt>
                <c:pt idx="10">
                  <c:v>ROF</c:v>
                </c:pt>
              </c:strCache>
            </c:strRef>
          </c:cat>
          <c:val>
            <c:numRef>
              <c:f>Arkusz2!$B$30:$B$40</c:f>
              <c:numCache>
                <c:formatCode>#,##0</c:formatCode>
                <c:ptCount val="11"/>
                <c:pt idx="0">
                  <c:v>59.199074074074076</c:v>
                </c:pt>
                <c:pt idx="1">
                  <c:v>146.85027726432531</c:v>
                </c:pt>
                <c:pt idx="2">
                  <c:v>163.49834983498349</c:v>
                </c:pt>
                <c:pt idx="3">
                  <c:v>206.00396039603962</c:v>
                </c:pt>
                <c:pt idx="4">
                  <c:v>216.31175059952039</c:v>
                </c:pt>
                <c:pt idx="5">
                  <c:v>226.94553376906319</c:v>
                </c:pt>
                <c:pt idx="6">
                  <c:v>238.64631043256998</c:v>
                </c:pt>
                <c:pt idx="7">
                  <c:v>268.12114014251779</c:v>
                </c:pt>
                <c:pt idx="8">
                  <c:v>270.77777777777777</c:v>
                </c:pt>
                <c:pt idx="9">
                  <c:v>287.94155844155841</c:v>
                </c:pt>
                <c:pt idx="10">
                  <c:v>358.81757402101243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4-4A6D-8876-CD68F17D51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24576"/>
        <c:crosses val="autoZero"/>
        <c:auto val="1"/>
        <c:lblAlgn val="ctr"/>
        <c:lblOffset val="100"/>
        <c:noMultiLvlLbl val="0"/>
      </c:catAx>
      <c:valAx>
        <c:axId val="32312457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Arkusz2!$A$43:$A$53</c:f>
              <c:strCache>
                <c:ptCount val="11"/>
                <c:pt idx="0">
                  <c:v>MOF Dębicy</c:v>
                </c:pt>
                <c:pt idx="1">
                  <c:v>MOF Lubaczowa</c:v>
                </c:pt>
                <c:pt idx="2">
                  <c:v>MOF Jasła</c:v>
                </c:pt>
                <c:pt idx="3">
                  <c:v>MOF Mielca</c:v>
                </c:pt>
                <c:pt idx="4">
                  <c:v>MOF Sanoka</c:v>
                </c:pt>
                <c:pt idx="5">
                  <c:v>MOF Tarnobrzega</c:v>
                </c:pt>
                <c:pt idx="6">
                  <c:v>MOF Krosna</c:v>
                </c:pt>
                <c:pt idx="7">
                  <c:v>ROF</c:v>
                </c:pt>
                <c:pt idx="8">
                  <c:v>MOF Stalowej Woli</c:v>
                </c:pt>
                <c:pt idx="9">
                  <c:v>MOF Przemyśla</c:v>
                </c:pt>
                <c:pt idx="10">
                  <c:v>MOF Jarosławia-Przeworska</c:v>
                </c:pt>
              </c:strCache>
            </c:strRef>
          </c:cat>
          <c:val>
            <c:numRef>
              <c:f>Arkusz2!$B$43:$B$53</c:f>
              <c:numCache>
                <c:formatCode>0.0</c:formatCode>
                <c:ptCount val="11"/>
                <c:pt idx="0">
                  <c:v>103.74167463855748</c:v>
                </c:pt>
                <c:pt idx="1">
                  <c:v>103.97192534694528</c:v>
                </c:pt>
                <c:pt idx="2">
                  <c:v>104.04460831994933</c:v>
                </c:pt>
                <c:pt idx="3">
                  <c:v>105.13112136654929</c:v>
                </c:pt>
                <c:pt idx="4">
                  <c:v>105.49390859005199</c:v>
                </c:pt>
                <c:pt idx="5">
                  <c:v>106.13752210548215</c:v>
                </c:pt>
                <c:pt idx="6">
                  <c:v>106.80882565361838</c:v>
                </c:pt>
                <c:pt idx="7">
                  <c:v>107.04778805932311</c:v>
                </c:pt>
                <c:pt idx="8">
                  <c:v>107.66731125775004</c:v>
                </c:pt>
                <c:pt idx="9">
                  <c:v>107.71918615098937</c:v>
                </c:pt>
                <c:pt idx="10">
                  <c:v>108.45712673937571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1-4D8C-AE15-91E282033C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24576"/>
        <c:crosses val="autoZero"/>
        <c:auto val="1"/>
        <c:lblAlgn val="ctr"/>
        <c:lblOffset val="100"/>
        <c:noMultiLvlLbl val="0"/>
      </c:catAx>
      <c:valAx>
        <c:axId val="323124576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Arkusz2!$A$121:$A$131</c:f>
              <c:strCache>
                <c:ptCount val="11"/>
                <c:pt idx="0">
                  <c:v>MOF Jasła</c:v>
                </c:pt>
                <c:pt idx="1">
                  <c:v>MOF Krosna</c:v>
                </c:pt>
                <c:pt idx="2">
                  <c:v>MOF Lubaczowa</c:v>
                </c:pt>
                <c:pt idx="3">
                  <c:v>MOF Dębicy</c:v>
                </c:pt>
                <c:pt idx="4">
                  <c:v>MOF Przemyśla</c:v>
                </c:pt>
                <c:pt idx="5">
                  <c:v>MOF Jarosławia-Przeworska</c:v>
                </c:pt>
                <c:pt idx="6">
                  <c:v>MOF Tarnobrzega</c:v>
                </c:pt>
                <c:pt idx="7">
                  <c:v>MOF Sanoka</c:v>
                </c:pt>
                <c:pt idx="8">
                  <c:v>ROF</c:v>
                </c:pt>
                <c:pt idx="9">
                  <c:v>MOF Mielca</c:v>
                </c:pt>
                <c:pt idx="10">
                  <c:v>MOF Stalowej Woli</c:v>
                </c:pt>
              </c:strCache>
            </c:strRef>
          </c:cat>
          <c:val>
            <c:numRef>
              <c:f>Arkusz2!$B$121:$B$131</c:f>
              <c:numCache>
                <c:formatCode>0.0</c:formatCode>
                <c:ptCount val="11"/>
                <c:pt idx="0">
                  <c:v>39.876055963282411</c:v>
                </c:pt>
                <c:pt idx="1">
                  <c:v>45.051903718384132</c:v>
                </c:pt>
                <c:pt idx="2">
                  <c:v>46.257918198170017</c:v>
                </c:pt>
                <c:pt idx="3">
                  <c:v>54.087119836284899</c:v>
                </c:pt>
                <c:pt idx="4">
                  <c:v>57.462127037834506</c:v>
                </c:pt>
                <c:pt idx="5">
                  <c:v>58.834539837178355</c:v>
                </c:pt>
                <c:pt idx="6">
                  <c:v>59.341945902301177</c:v>
                </c:pt>
                <c:pt idx="7">
                  <c:v>59.786521662512904</c:v>
                </c:pt>
                <c:pt idx="8">
                  <c:v>62.053811468209815</c:v>
                </c:pt>
                <c:pt idx="9">
                  <c:v>65.960464025248427</c:v>
                </c:pt>
                <c:pt idx="10">
                  <c:v>71.822440672759384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4-4283-B30B-B3F14CF2A7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24576"/>
        <c:crosses val="autoZero"/>
        <c:auto val="1"/>
        <c:lblAlgn val="ctr"/>
        <c:lblOffset val="100"/>
        <c:noMultiLvlLbl val="0"/>
      </c:catAx>
      <c:valAx>
        <c:axId val="323124576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Arkusz2!$A$142:$A$152</c:f>
              <c:strCache>
                <c:ptCount val="11"/>
                <c:pt idx="0">
                  <c:v>MOF Sanoka</c:v>
                </c:pt>
                <c:pt idx="1">
                  <c:v>MOF Krosna</c:v>
                </c:pt>
                <c:pt idx="2">
                  <c:v>MOF Tarnobrzega</c:v>
                </c:pt>
                <c:pt idx="3">
                  <c:v>MOF Przemyśla</c:v>
                </c:pt>
                <c:pt idx="4">
                  <c:v>MOF Jarosławia-Przeworska</c:v>
                </c:pt>
                <c:pt idx="5">
                  <c:v>MOF Stalowej Woli</c:v>
                </c:pt>
                <c:pt idx="6">
                  <c:v>MOF Jasła</c:v>
                </c:pt>
                <c:pt idx="7">
                  <c:v>MOF Mielca</c:v>
                </c:pt>
                <c:pt idx="8">
                  <c:v>ROF</c:v>
                </c:pt>
                <c:pt idx="9">
                  <c:v>MOF Dębicy</c:v>
                </c:pt>
                <c:pt idx="10">
                  <c:v>MOF Lubaczowa</c:v>
                </c:pt>
              </c:strCache>
            </c:strRef>
          </c:cat>
          <c:val>
            <c:numRef>
              <c:f>Arkusz2!$B$142:$B$152</c:f>
              <c:numCache>
                <c:formatCode>0.0</c:formatCode>
                <c:ptCount val="11"/>
                <c:pt idx="0">
                  <c:v>130.21423356745461</c:v>
                </c:pt>
                <c:pt idx="1">
                  <c:v>132.74081317280579</c:v>
                </c:pt>
                <c:pt idx="2">
                  <c:v>135.35526846992329</c:v>
                </c:pt>
                <c:pt idx="3">
                  <c:v>136.4195632113196</c:v>
                </c:pt>
                <c:pt idx="4">
                  <c:v>137.98119207090184</c:v>
                </c:pt>
                <c:pt idx="5">
                  <c:v>138.06543276246063</c:v>
                </c:pt>
                <c:pt idx="6">
                  <c:v>141.29398461231457</c:v>
                </c:pt>
                <c:pt idx="7">
                  <c:v>142.2676675054378</c:v>
                </c:pt>
                <c:pt idx="8">
                  <c:v>146.68789029019226</c:v>
                </c:pt>
                <c:pt idx="9">
                  <c:v>147.88401739916193</c:v>
                </c:pt>
                <c:pt idx="10">
                  <c:v>150.19160084460782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D90-A89F-416772A75F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24576"/>
        <c:crosses val="autoZero"/>
        <c:auto val="1"/>
        <c:lblAlgn val="ctr"/>
        <c:lblOffset val="100"/>
        <c:noMultiLvlLbl val="0"/>
      </c:catAx>
      <c:valAx>
        <c:axId val="323124576"/>
        <c:scaling>
          <c:orientation val="minMax"/>
          <c:min val="100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Arkusz2!$A$166:$A$176</c:f>
              <c:strCache>
                <c:ptCount val="11"/>
                <c:pt idx="0">
                  <c:v>MOF Stalowej Woli</c:v>
                </c:pt>
                <c:pt idx="1">
                  <c:v>MOF Tarnobrzega</c:v>
                </c:pt>
                <c:pt idx="2">
                  <c:v>MOF Sanoka</c:v>
                </c:pt>
                <c:pt idx="3">
                  <c:v>MOF Przemyśla</c:v>
                </c:pt>
                <c:pt idx="4">
                  <c:v>MOF Jasła</c:v>
                </c:pt>
                <c:pt idx="5">
                  <c:v>MOF Jarosławia-Przeworska</c:v>
                </c:pt>
                <c:pt idx="6">
                  <c:v>MOF Krosna</c:v>
                </c:pt>
                <c:pt idx="7">
                  <c:v>MOF Lubaczowa</c:v>
                </c:pt>
                <c:pt idx="8">
                  <c:v>MOF Mielca</c:v>
                </c:pt>
                <c:pt idx="9">
                  <c:v>MOF Dębicy</c:v>
                </c:pt>
                <c:pt idx="10">
                  <c:v>ROF</c:v>
                </c:pt>
              </c:strCache>
            </c:strRef>
          </c:cat>
          <c:val>
            <c:numRef>
              <c:f>Arkusz2!$B$166:$B$176</c:f>
              <c:numCache>
                <c:formatCode>0.00</c:formatCode>
                <c:ptCount val="11"/>
                <c:pt idx="0">
                  <c:v>1.4964212678936606</c:v>
                </c:pt>
                <c:pt idx="1">
                  <c:v>1.4908585975468642</c:v>
                </c:pt>
                <c:pt idx="2">
                  <c:v>1.3659817144926225</c:v>
                </c:pt>
                <c:pt idx="3">
                  <c:v>1.3263452608576891</c:v>
                </c:pt>
                <c:pt idx="4">
                  <c:v>1.3176802255336286</c:v>
                </c:pt>
                <c:pt idx="5">
                  <c:v>1.2970150416958928</c:v>
                </c:pt>
                <c:pt idx="6">
                  <c:v>1.2835538752362949</c:v>
                </c:pt>
                <c:pt idx="7">
                  <c:v>1.254509582863585</c:v>
                </c:pt>
                <c:pt idx="8">
                  <c:v>1.1958085923856094</c:v>
                </c:pt>
                <c:pt idx="9">
                  <c:v>1.025758664529324</c:v>
                </c:pt>
                <c:pt idx="10">
                  <c:v>1.0149594847288594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F-41D8-AF15-BE7F2F1A05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24576"/>
        <c:crosses val="autoZero"/>
        <c:auto val="1"/>
        <c:lblAlgn val="ctr"/>
        <c:lblOffset val="100"/>
        <c:noMultiLvlLbl val="0"/>
      </c:catAx>
      <c:valAx>
        <c:axId val="323124576"/>
        <c:scaling>
          <c:orientation val="minMax"/>
          <c:min val="1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B6-42B5-92CE-351D8E9275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B6-42B5-92CE-351D8E9275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B6-42B5-92CE-351D8E9275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B6-42B5-92CE-351D8E9275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B6-42B5-92CE-351D8E9275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B6-42B5-92CE-351D8E9275A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4B6-42B5-92CE-351D8E9275A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4B6-42B5-92CE-351D8E9275A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4B6-42B5-92CE-351D8E9275A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4B6-42B5-92CE-351D8E9275A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4B6-42B5-92CE-351D8E9275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Arkusz2!$A$58:$A$68</c:f>
              <c:strCache>
                <c:ptCount val="11"/>
                <c:pt idx="0">
                  <c:v>MOF Przemyśla</c:v>
                </c:pt>
                <c:pt idx="1">
                  <c:v>MOF Stalowej Woli</c:v>
                </c:pt>
                <c:pt idx="2">
                  <c:v>MOF Krosna</c:v>
                </c:pt>
                <c:pt idx="3">
                  <c:v>MOF Jarosławia-Przeworska</c:v>
                </c:pt>
                <c:pt idx="4">
                  <c:v>MOF Tarnobrzega</c:v>
                </c:pt>
                <c:pt idx="5">
                  <c:v>MOF Jasła</c:v>
                </c:pt>
                <c:pt idx="6">
                  <c:v>MOF Sanoka</c:v>
                </c:pt>
                <c:pt idx="7">
                  <c:v>MOF Lubaczowa</c:v>
                </c:pt>
                <c:pt idx="8">
                  <c:v>MOF Mielca</c:v>
                </c:pt>
                <c:pt idx="9">
                  <c:v>MOF Dębicy</c:v>
                </c:pt>
                <c:pt idx="10">
                  <c:v>ROF</c:v>
                </c:pt>
              </c:strCache>
            </c:strRef>
          </c:cat>
          <c:val>
            <c:numRef>
              <c:f>Arkusz2!$B$58:$B$68</c:f>
              <c:numCache>
                <c:formatCode>General</c:formatCode>
                <c:ptCount val="11"/>
                <c:pt idx="0">
                  <c:v>-501</c:v>
                </c:pt>
                <c:pt idx="1">
                  <c:v>-409</c:v>
                </c:pt>
                <c:pt idx="2">
                  <c:v>-386</c:v>
                </c:pt>
                <c:pt idx="3">
                  <c:v>-344</c:v>
                </c:pt>
                <c:pt idx="4">
                  <c:v>-344</c:v>
                </c:pt>
                <c:pt idx="5">
                  <c:v>-343</c:v>
                </c:pt>
                <c:pt idx="6">
                  <c:v>-319</c:v>
                </c:pt>
                <c:pt idx="7">
                  <c:v>-131</c:v>
                </c:pt>
                <c:pt idx="8">
                  <c:v>-107</c:v>
                </c:pt>
                <c:pt idx="9">
                  <c:v>-77</c:v>
                </c:pt>
                <c:pt idx="10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4B6-42B5-92CE-351D8E9275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132480"/>
        <c:axId val="323124576"/>
      </c:barChart>
      <c:catAx>
        <c:axId val="323132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124576"/>
        <c:crossesAt val="-5"/>
        <c:auto val="1"/>
        <c:lblAlgn val="ctr"/>
        <c:lblOffset val="100"/>
        <c:noMultiLvlLbl val="0"/>
      </c:catAx>
      <c:valAx>
        <c:axId val="32312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13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98A1D9F8-4757-054D-A10B-69C1B695A301}" type="datetimeFigureOut">
              <a:rPr lang="en-US" smtClean="0"/>
              <a:pPr/>
              <a:t>12/16/2021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A51809DB-C792-B746-8FA9-6217FC40E6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74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02FD8CEB-BC9C-7846-ADFC-3A8B24899956}" type="datetimeFigureOut">
              <a:rPr lang="en-US" smtClean="0"/>
              <a:pPr/>
              <a:t>12/16/2021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62348AFE-8FC2-8D42-98CE-53CB72351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390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8AFE-8FC2-8D42-98CE-53CB72351B79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68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1744"/>
            <a:ext cx="9144000" cy="3939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3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283700"/>
            <a:ext cx="9144001" cy="1053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77172" y="47032"/>
            <a:ext cx="1978016" cy="1049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159"/>
            <a:ext cx="7620000" cy="110251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999" y="4498203"/>
            <a:ext cx="6400800" cy="741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subtitle</a:t>
            </a:r>
            <a:r>
              <a:rPr lang="pl-PL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7162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00" y="0"/>
            <a:ext cx="6096000" cy="51432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3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2388"/>
            <a:ext cx="914400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65370" y="4528746"/>
            <a:ext cx="2324216" cy="613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46573" y="4774453"/>
            <a:ext cx="1332469" cy="15298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7413" y="1274016"/>
            <a:ext cx="4951412" cy="3500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427038"/>
            <a:ext cx="3009900" cy="42878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8824" y="356029"/>
            <a:ext cx="7620001" cy="81756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ctr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6092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 -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7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7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foto w 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3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4283700"/>
            <a:ext cx="9144001" cy="1053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77172" y="47032"/>
            <a:ext cx="1978016" cy="10493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2057159"/>
            <a:ext cx="7620000" cy="110251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66999" y="4498203"/>
            <a:ext cx="6400800" cy="741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subtitle</a:t>
            </a:r>
            <a:r>
              <a:rPr lang="pl-PL" dirty="0"/>
              <a:t> style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77FF879-EF0E-49FF-BF7B-C45B93F139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65370" y="4528746"/>
            <a:ext cx="2324216" cy="6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 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370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8824" y="356029"/>
            <a:ext cx="7620001" cy="81756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ctr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2388"/>
            <a:ext cx="914400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65370" y="4528746"/>
            <a:ext cx="2324216" cy="613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46573" y="4774453"/>
            <a:ext cx="1332469" cy="1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 - 1 ł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3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2388"/>
            <a:ext cx="914400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65370" y="4528746"/>
            <a:ext cx="2324216" cy="613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46573" y="4774453"/>
            <a:ext cx="1332469" cy="15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4" y="356029"/>
            <a:ext cx="7620001" cy="81756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ctr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758824" y="1071596"/>
            <a:ext cx="7620001" cy="3456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251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 - 2 ła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3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2388"/>
            <a:ext cx="9144000" cy="85725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58825" y="1071563"/>
            <a:ext cx="3619211" cy="3492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65370" y="4528746"/>
            <a:ext cx="2324216" cy="613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46573" y="4774453"/>
            <a:ext cx="1332469" cy="15298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58824" y="356029"/>
            <a:ext cx="7620001" cy="81756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ctr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759831" y="1071563"/>
            <a:ext cx="3619211" cy="3492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811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 - 3 ła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37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2388"/>
            <a:ext cx="9144000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65370" y="4528746"/>
            <a:ext cx="2324216" cy="613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46573" y="4774453"/>
            <a:ext cx="1332469" cy="15298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077192"/>
            <a:ext cx="2289176" cy="3500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58824" y="356029"/>
            <a:ext cx="7620001" cy="81756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ctr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6089649" y="1077192"/>
            <a:ext cx="2289176" cy="3500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1"/>
          </p:nvPr>
        </p:nvSpPr>
        <p:spPr>
          <a:xfrm>
            <a:off x="3427413" y="1077192"/>
            <a:ext cx="2289176" cy="3500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71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3009899" cy="51432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3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2388"/>
            <a:ext cx="914400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65370" y="4528746"/>
            <a:ext cx="2324216" cy="613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46573" y="4774453"/>
            <a:ext cx="1332469" cy="1529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709" y="1274016"/>
            <a:ext cx="2305878" cy="3500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427038"/>
            <a:ext cx="6094413" cy="42878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58824" y="356029"/>
            <a:ext cx="7620001" cy="81756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ctr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41911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34101" y="0"/>
            <a:ext cx="3009899" cy="51432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3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2388"/>
            <a:ext cx="914400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65370" y="4528746"/>
            <a:ext cx="2324216" cy="613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46573" y="4774453"/>
            <a:ext cx="1332469" cy="15298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5413" y="1274016"/>
            <a:ext cx="2279650" cy="3500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87" y="427038"/>
            <a:ext cx="6094413" cy="42878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8824" y="356029"/>
            <a:ext cx="7620001" cy="81756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ctr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46461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0" cy="51432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3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2388"/>
            <a:ext cx="914400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65370" y="4528746"/>
            <a:ext cx="2324216" cy="613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46573" y="4774453"/>
            <a:ext cx="1332469" cy="15298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823" y="1274016"/>
            <a:ext cx="5000050" cy="3500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34101" y="427038"/>
            <a:ext cx="3009900" cy="42878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8824" y="356029"/>
            <a:ext cx="7620001" cy="81756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ctr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90133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22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0" r:id="rId4"/>
    <p:sldLayoutId id="2147483652" r:id="rId5"/>
    <p:sldLayoutId id="2147483659" r:id="rId6"/>
    <p:sldLayoutId id="2147483656" r:id="rId7"/>
    <p:sldLayoutId id="2147483662" r:id="rId8"/>
    <p:sldLayoutId id="2147483660" r:id="rId9"/>
    <p:sldLayoutId id="2147483661" r:id="rId10"/>
    <p:sldLayoutId id="2147483655" r:id="rId11"/>
    <p:sldLayoutId id="2147483663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880" y="1898033"/>
            <a:ext cx="7620000" cy="1941635"/>
          </a:xfrm>
        </p:spPr>
        <p:txBody>
          <a:bodyPr/>
          <a:lstStyle/>
          <a:p>
            <a:r>
              <a:rPr lang="pl-PL" altLang="pl-PL" sz="3200" dirty="0">
                <a:latin typeface="Calibri" panose="020F0502020204030204" pitchFamily="34" charset="0"/>
              </a:rPr>
              <a:t>DYFUZJA PROCESÓW ROZWOJOWYCH </a:t>
            </a:r>
            <a:br>
              <a:rPr lang="pl-PL" altLang="pl-PL" sz="3200" dirty="0">
                <a:latin typeface="Calibri" panose="020F0502020204030204" pitchFamily="34" charset="0"/>
              </a:rPr>
            </a:br>
            <a:r>
              <a:rPr lang="pl-PL" altLang="pl-PL" sz="3200" dirty="0">
                <a:latin typeface="Calibri" panose="020F0502020204030204" pitchFamily="34" charset="0"/>
              </a:rPr>
              <a:t>W WOJEWÓDZTWIE PODKARPACKIM</a:t>
            </a:r>
            <a:br>
              <a:rPr lang="pl-PL" altLang="pl-PL" sz="3200" dirty="0">
                <a:latin typeface="Calibri" panose="020F0502020204030204" pitchFamily="34" charset="0"/>
              </a:rPr>
            </a:br>
            <a:r>
              <a:rPr lang="pl-PL" altLang="pl-PL" sz="3200" dirty="0">
                <a:latin typeface="Calibri" panose="020F0502020204030204" pitchFamily="34" charset="0"/>
              </a:rPr>
              <a:t>W LATACH 2010-2020</a:t>
            </a:r>
            <a:br>
              <a:rPr lang="pl-PL" altLang="pl-PL" sz="3200" dirty="0">
                <a:latin typeface="Calibri" panose="020F0502020204030204" pitchFamily="34" charset="0"/>
              </a:rPr>
            </a:br>
            <a:r>
              <a:rPr lang="pl-PL" altLang="pl-PL" sz="2400" dirty="0">
                <a:latin typeface="Calibri" panose="020F0502020204030204" pitchFamily="34" charset="0"/>
              </a:rPr>
              <a:t>ANALIZA WYBRANYCH WKAŹNIKÓW DOTYCZĄCYCH MIEJSKICH OBSZARÓW FUNKCJONALNYCH</a:t>
            </a:r>
            <a:br>
              <a:rPr lang="pl-PL" altLang="pl-PL" sz="2400" dirty="0">
                <a:latin typeface="Calibri" panose="020F0502020204030204" pitchFamily="34" charset="0"/>
              </a:rPr>
            </a:br>
            <a:endParaRPr lang="pl-PL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999" y="4331720"/>
            <a:ext cx="6400800" cy="1007841"/>
          </a:xfrm>
        </p:spPr>
        <p:txBody>
          <a:bodyPr/>
          <a:lstStyle/>
          <a:p>
            <a:endParaRPr lang="pl-PL" altLang="pl-PL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l-PL" altLang="pl-PL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pl-PL" altLang="pl-PL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Rzeszów</a:t>
            </a:r>
            <a:r>
              <a:rPr lang="pl-PL" altLang="pl-PL" sz="1200" b="1">
                <a:solidFill>
                  <a:schemeClr val="tx2"/>
                </a:solidFill>
                <a:latin typeface="Calibri" panose="020F0502020204030204" pitchFamily="34" charset="0"/>
              </a:rPr>
              <a:t>, 8 grudnia 2021 </a:t>
            </a:r>
            <a:r>
              <a:rPr lang="pl-PL" altLang="pl-PL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r.</a:t>
            </a:r>
            <a:endParaRPr lang="pl-PL" altLang="pl-PL" sz="12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056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5FE456-619A-4DF7-8612-1A3F001C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Współczynnik feminizacji [liczba kobiet na 100 mężczyzn] – stan na koniec 2020 r.</a:t>
            </a:r>
          </a:p>
        </p:txBody>
      </p:sp>
      <p:graphicFrame>
        <p:nvGraphicFramePr>
          <p:cNvPr id="4" name="Symbol zastępczy zawartości 3" descr="Współczynnik feminizacji [liczba kobiet na 100 mężczyzn] – stan na koniec 2020 r.">
            <a:extLst>
              <a:ext uri="{FF2B5EF4-FFF2-40B4-BE49-F238E27FC236}">
                <a16:creationId xmlns:a16="http://schemas.microsoft.com/office/drawing/2014/main" id="{8F236B16-81B4-4124-8915-6E5AF863D5BD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847147645"/>
              </p:ext>
            </p:extLst>
          </p:nvPr>
        </p:nvGraphicFramePr>
        <p:xfrm>
          <a:off x="758825" y="1071563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089105BC-D590-4D60-8B08-C9D5F0496867}"/>
              </a:ext>
            </a:extLst>
          </p:cNvPr>
          <p:cNvSpPr txBox="1"/>
          <p:nvPr/>
        </p:nvSpPr>
        <p:spPr>
          <a:xfrm>
            <a:off x="5274612" y="4416660"/>
            <a:ext cx="32327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Opracowanie własne na podstawie BDL GUS.</a:t>
            </a:r>
          </a:p>
        </p:txBody>
      </p:sp>
    </p:spTree>
    <p:extLst>
      <p:ext uri="{BB962C8B-B14F-4D97-AF65-F5344CB8AC3E}">
        <p14:creationId xmlns:p14="http://schemas.microsoft.com/office/powerpoint/2010/main" val="70799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ABC81-5712-44E6-94B8-6D6F5FD1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Współczynnik urbanizacji – stan na koniec 2020 r.</a:t>
            </a:r>
          </a:p>
        </p:txBody>
      </p:sp>
      <p:graphicFrame>
        <p:nvGraphicFramePr>
          <p:cNvPr id="4" name="Symbol zastępczy zawartości 3" descr="Współczynnik urbanizacji – stan na koniec 2020 r.">
            <a:extLst>
              <a:ext uri="{FF2B5EF4-FFF2-40B4-BE49-F238E27FC236}">
                <a16:creationId xmlns:a16="http://schemas.microsoft.com/office/drawing/2014/main" id="{F2DF1456-0C31-490D-A2E5-1C94F8A88B64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520638508"/>
              </p:ext>
            </p:extLst>
          </p:nvPr>
        </p:nvGraphicFramePr>
        <p:xfrm>
          <a:off x="758825" y="1071563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09A6F0C-B969-4A44-A5AC-DECD0CC801FC}"/>
              </a:ext>
            </a:extLst>
          </p:cNvPr>
          <p:cNvSpPr txBox="1"/>
          <p:nvPr/>
        </p:nvSpPr>
        <p:spPr>
          <a:xfrm>
            <a:off x="5274612" y="4416660"/>
            <a:ext cx="32327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Opracowanie własne na podstawie BDL GUS.</a:t>
            </a:r>
          </a:p>
        </p:txBody>
      </p:sp>
    </p:spTree>
    <p:extLst>
      <p:ext uri="{BB962C8B-B14F-4D97-AF65-F5344CB8AC3E}">
        <p14:creationId xmlns:p14="http://schemas.microsoft.com/office/powerpoint/2010/main" val="37746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D88B12-60B1-46B6-B5BA-27819580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Liczba osób w wieku 25-34 lat na 1 tys. ludności (wskaźnik Floridy) – stan na koniec 2020 r.</a:t>
            </a:r>
          </a:p>
        </p:txBody>
      </p:sp>
      <p:graphicFrame>
        <p:nvGraphicFramePr>
          <p:cNvPr id="4" name="Symbol zastępczy zawartości 3" descr="Liczba osób w wieku 25-34 lat na 1 tys. ludności (wskaźnik Floridy) – stan na koniec 2020 r.">
            <a:extLst>
              <a:ext uri="{FF2B5EF4-FFF2-40B4-BE49-F238E27FC236}">
                <a16:creationId xmlns:a16="http://schemas.microsoft.com/office/drawing/2014/main" id="{8F8C2A75-E0FF-492B-B2E7-B1F7AE9DD5C9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827567736"/>
              </p:ext>
            </p:extLst>
          </p:nvPr>
        </p:nvGraphicFramePr>
        <p:xfrm>
          <a:off x="758825" y="1071563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9C537839-FBEE-4871-B971-3269DDF6B3FB}"/>
              </a:ext>
            </a:extLst>
          </p:cNvPr>
          <p:cNvSpPr txBox="1"/>
          <p:nvPr/>
        </p:nvSpPr>
        <p:spPr>
          <a:xfrm>
            <a:off x="5274612" y="4416660"/>
            <a:ext cx="32327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Opracowanie własne na podstawie BDL GUS.</a:t>
            </a:r>
          </a:p>
        </p:txBody>
      </p:sp>
    </p:spTree>
    <p:extLst>
      <p:ext uri="{BB962C8B-B14F-4D97-AF65-F5344CB8AC3E}">
        <p14:creationId xmlns:p14="http://schemas.microsoft.com/office/powerpoint/2010/main" val="398867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217CAD-06D3-4670-989B-BCD13726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Współczynnik starości (stosunek liczby osób pow. 65 lat do liczby osób poniżej 15 lat) – stan na koniec 2020 r.</a:t>
            </a:r>
          </a:p>
        </p:txBody>
      </p:sp>
      <p:graphicFrame>
        <p:nvGraphicFramePr>
          <p:cNvPr id="5" name="Symbol zastępczy zawartości 4" descr="Współczynnik starości (stosunek liczby osób pow. 65 lat do liczby osób poniżej 15 lat) – stan na koniec 2020 r.">
            <a:extLst>
              <a:ext uri="{FF2B5EF4-FFF2-40B4-BE49-F238E27FC236}">
                <a16:creationId xmlns:a16="http://schemas.microsoft.com/office/drawing/2014/main" id="{BA2EEE8C-F2D7-447B-BB12-B99235246D9B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30560556"/>
              </p:ext>
            </p:extLst>
          </p:nvPr>
        </p:nvGraphicFramePr>
        <p:xfrm>
          <a:off x="758825" y="1071563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45BC28E-5DCE-4D43-95BC-6FAC235C7AD7}"/>
              </a:ext>
            </a:extLst>
          </p:cNvPr>
          <p:cNvSpPr txBox="1"/>
          <p:nvPr/>
        </p:nvSpPr>
        <p:spPr>
          <a:xfrm>
            <a:off x="5274612" y="4416660"/>
            <a:ext cx="32327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Opracowanie własne na podstawie BDL GUS.</a:t>
            </a:r>
          </a:p>
        </p:txBody>
      </p:sp>
    </p:spTree>
    <p:extLst>
      <p:ext uri="{BB962C8B-B14F-4D97-AF65-F5344CB8AC3E}">
        <p14:creationId xmlns:p14="http://schemas.microsoft.com/office/powerpoint/2010/main" val="304907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4A91FF-A5DA-468E-BD25-089448AE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Przyrost naturalny – stan na koniec 2020 r.</a:t>
            </a:r>
          </a:p>
        </p:txBody>
      </p:sp>
      <p:graphicFrame>
        <p:nvGraphicFramePr>
          <p:cNvPr id="4" name="Symbol zastępczy zawartości 3" descr="Przyrost naturalny – stan na koniec 2020 r.">
            <a:extLst>
              <a:ext uri="{FF2B5EF4-FFF2-40B4-BE49-F238E27FC236}">
                <a16:creationId xmlns:a16="http://schemas.microsoft.com/office/drawing/2014/main" id="{8D1799F0-067A-4171-A9DE-B01369C700F7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129001689"/>
              </p:ext>
            </p:extLst>
          </p:nvPr>
        </p:nvGraphicFramePr>
        <p:xfrm>
          <a:off x="758825" y="1071563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EC59CE5-AF10-41D0-9971-EB1F50FBB7CE}"/>
              </a:ext>
            </a:extLst>
          </p:cNvPr>
          <p:cNvSpPr txBox="1"/>
          <p:nvPr/>
        </p:nvSpPr>
        <p:spPr>
          <a:xfrm>
            <a:off x="5274612" y="4416660"/>
            <a:ext cx="32327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Opracowanie własne na podstawie BDL GUS.</a:t>
            </a:r>
          </a:p>
        </p:txBody>
      </p:sp>
    </p:spTree>
    <p:extLst>
      <p:ext uri="{BB962C8B-B14F-4D97-AF65-F5344CB8AC3E}">
        <p14:creationId xmlns:p14="http://schemas.microsoft.com/office/powerpoint/2010/main" val="4450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40F3B5-6492-4E98-AEBD-04311F46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Saldo migracji – stan na koniec 2020 r.</a:t>
            </a:r>
          </a:p>
        </p:txBody>
      </p:sp>
      <p:graphicFrame>
        <p:nvGraphicFramePr>
          <p:cNvPr id="4" name="Symbol zastępczy zawartości 3" descr="Saldo migracji – stan na koniec 2020 r.">
            <a:extLst>
              <a:ext uri="{FF2B5EF4-FFF2-40B4-BE49-F238E27FC236}">
                <a16:creationId xmlns:a16="http://schemas.microsoft.com/office/drawing/2014/main" id="{7E778D27-4373-413C-BEC3-D36D8D5CB21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4071551570"/>
              </p:ext>
            </p:extLst>
          </p:nvPr>
        </p:nvGraphicFramePr>
        <p:xfrm>
          <a:off x="758825" y="1071563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A2DA02F-71A6-4DC8-8894-E6FA86671264}"/>
              </a:ext>
            </a:extLst>
          </p:cNvPr>
          <p:cNvSpPr txBox="1"/>
          <p:nvPr/>
        </p:nvSpPr>
        <p:spPr>
          <a:xfrm>
            <a:off x="5274612" y="4416660"/>
            <a:ext cx="32327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Opracowanie własne na podstawie BDL GUS.</a:t>
            </a:r>
          </a:p>
        </p:txBody>
      </p:sp>
    </p:spTree>
    <p:extLst>
      <p:ext uri="{BB962C8B-B14F-4D97-AF65-F5344CB8AC3E}">
        <p14:creationId xmlns:p14="http://schemas.microsoft.com/office/powerpoint/2010/main" val="413898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600A17-C911-45B9-BAD6-1F59295F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4" y="356029"/>
            <a:ext cx="8001718" cy="817563"/>
          </a:xfrm>
        </p:spPr>
        <p:txBody>
          <a:bodyPr/>
          <a:lstStyle/>
          <a:p>
            <a:r>
              <a:rPr lang="pl-PL" dirty="0"/>
              <a:t>Liczba zarejestrowanych podmiotów gospodarki narodowej – stan na koniec 2020 r. – stan na koniec 2020 r.</a:t>
            </a:r>
          </a:p>
        </p:txBody>
      </p:sp>
      <p:graphicFrame>
        <p:nvGraphicFramePr>
          <p:cNvPr id="4" name="Symbol zastępczy zawartości 3" descr="Liczba zarejestrowanych podmiotów gospodarki narodowej – stan na koniec 2020 r. – stan na koniec 2020 r.">
            <a:extLst>
              <a:ext uri="{FF2B5EF4-FFF2-40B4-BE49-F238E27FC236}">
                <a16:creationId xmlns:a16="http://schemas.microsoft.com/office/drawing/2014/main" id="{759DAFA8-B4C7-4E22-B131-F35BF6C7EC42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567543680"/>
              </p:ext>
            </p:extLst>
          </p:nvPr>
        </p:nvGraphicFramePr>
        <p:xfrm>
          <a:off x="758825" y="1071563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FFEC0A47-3B41-4B77-92AA-A86713A5AA7D}"/>
              </a:ext>
            </a:extLst>
          </p:cNvPr>
          <p:cNvSpPr txBox="1"/>
          <p:nvPr/>
        </p:nvSpPr>
        <p:spPr>
          <a:xfrm>
            <a:off x="5274612" y="4416660"/>
            <a:ext cx="32327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Opracowanie własne na podstawie BDL GUS.</a:t>
            </a:r>
          </a:p>
        </p:txBody>
      </p:sp>
    </p:spTree>
    <p:extLst>
      <p:ext uri="{BB962C8B-B14F-4D97-AF65-F5344CB8AC3E}">
        <p14:creationId xmlns:p14="http://schemas.microsoft.com/office/powerpoint/2010/main" val="418571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4107C3-E59E-4CC1-A9CB-63609986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Liczba zarejestrowanych przedsiębiorstw na 10 tys. ludności – stan na koniec 2020 r.</a:t>
            </a:r>
          </a:p>
        </p:txBody>
      </p:sp>
      <p:graphicFrame>
        <p:nvGraphicFramePr>
          <p:cNvPr id="4" name="Symbol zastępczy zawartości 3" descr="Liczba zarejestrowanych przedsiębiorstw na 10 tys. ludności – stan na koniec 2020 r.">
            <a:extLst>
              <a:ext uri="{FF2B5EF4-FFF2-40B4-BE49-F238E27FC236}">
                <a16:creationId xmlns:a16="http://schemas.microsoft.com/office/drawing/2014/main" id="{5EE89D85-F079-4A42-AACD-DC7E10A261DC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242053749"/>
              </p:ext>
            </p:extLst>
          </p:nvPr>
        </p:nvGraphicFramePr>
        <p:xfrm>
          <a:off x="758825" y="1071563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044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D772A2-6F57-4C9F-8A23-F31AB56B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Saldo zarejestrowanych przedsiębiorstw [nowo zarejestrowane przedsiębiorstwa – wyrejestrowane] </a:t>
            </a:r>
            <a:r>
              <a:rPr lang="pl-PL" dirty="0"/>
              <a:t>– stan na koniec 2020 r.</a:t>
            </a:r>
          </a:p>
        </p:txBody>
      </p:sp>
      <p:graphicFrame>
        <p:nvGraphicFramePr>
          <p:cNvPr id="4" name="Symbol zastępczy zawartości 3" descr="Saldo zarejestrowanych przedsiębiorstw [nowo zarejestrowane przedsiębiorstwa – wyrejestrowane] – stan na koniec 2020 r.">
            <a:extLst>
              <a:ext uri="{FF2B5EF4-FFF2-40B4-BE49-F238E27FC236}">
                <a16:creationId xmlns:a16="http://schemas.microsoft.com/office/drawing/2014/main" id="{B411E90B-7403-492F-AA28-55E399EEEC49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596073944"/>
              </p:ext>
            </p:extLst>
          </p:nvPr>
        </p:nvGraphicFramePr>
        <p:xfrm>
          <a:off x="758825" y="1071563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A7896612-1F90-4A58-A1EF-360DEBBC6C2A}"/>
              </a:ext>
            </a:extLst>
          </p:cNvPr>
          <p:cNvSpPr txBox="1"/>
          <p:nvPr/>
        </p:nvSpPr>
        <p:spPr>
          <a:xfrm>
            <a:off x="5274612" y="4416660"/>
            <a:ext cx="32327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Opracowanie własne na podstawie BDL GUS.</a:t>
            </a:r>
          </a:p>
        </p:txBody>
      </p:sp>
    </p:spTree>
    <p:extLst>
      <p:ext uri="{BB962C8B-B14F-4D97-AF65-F5344CB8AC3E}">
        <p14:creationId xmlns:p14="http://schemas.microsoft.com/office/powerpoint/2010/main" val="205430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08D11-688D-4C10-ACC1-9CBD9985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/>
              <a:t>Liczba zarejestrowanych przedsiębiorstw – stan na koniec 2020 r.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A244687-7846-483E-B81A-E3B84DABA48E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184632097"/>
              </p:ext>
            </p:extLst>
          </p:nvPr>
        </p:nvGraphicFramePr>
        <p:xfrm>
          <a:off x="765175" y="920986"/>
          <a:ext cx="7920001" cy="359855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15793">
                  <a:extLst>
                    <a:ext uri="{9D8B030D-6E8A-4147-A177-3AD203B41FA5}">
                      <a16:colId xmlns:a16="http://schemas.microsoft.com/office/drawing/2014/main" val="500046102"/>
                    </a:ext>
                  </a:extLst>
                </a:gridCol>
                <a:gridCol w="1334729">
                  <a:extLst>
                    <a:ext uri="{9D8B030D-6E8A-4147-A177-3AD203B41FA5}">
                      <a16:colId xmlns:a16="http://schemas.microsoft.com/office/drawing/2014/main" val="3545733492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2503830314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2322508737"/>
                    </a:ext>
                  </a:extLst>
                </a:gridCol>
                <a:gridCol w="1583828">
                  <a:extLst>
                    <a:ext uri="{9D8B030D-6E8A-4147-A177-3AD203B41FA5}">
                      <a16:colId xmlns:a16="http://schemas.microsoft.com/office/drawing/2014/main" val="2517789308"/>
                    </a:ext>
                  </a:extLst>
                </a:gridCol>
              </a:tblGrid>
              <a:tr h="567698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0 - 9 pracowników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10 - 49 pracowników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50 - 249 pracowników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 i więcej pracowników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26921"/>
                  </a:ext>
                </a:extLst>
              </a:tr>
              <a:tr h="2504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ROF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45 278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1 273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304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60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2945"/>
                  </a:ext>
                </a:extLst>
              </a:tr>
              <a:tr h="2504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MOF Krosna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10 540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327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588474"/>
                  </a:ext>
                </a:extLst>
              </a:tr>
              <a:tr h="2504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MOF Stalowej Woli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9 461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271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9189573"/>
                  </a:ext>
                </a:extLst>
              </a:tr>
              <a:tr h="2504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MOF Przemyśla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9 406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280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6462555"/>
                  </a:ext>
                </a:extLst>
              </a:tr>
              <a:tr h="2504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MOF Dębicy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9 292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359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9082611"/>
                  </a:ext>
                </a:extLst>
              </a:tr>
              <a:tr h="2504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MOF Mielca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8 788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304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7614172"/>
                  </a:ext>
                </a:extLst>
              </a:tr>
              <a:tr h="2504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MOF Tarnobrzega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8 510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252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14146"/>
                  </a:ext>
                </a:extLst>
              </a:tr>
              <a:tr h="49153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MOF Jarosławia-Przeworska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8 130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270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0087108"/>
                  </a:ext>
                </a:extLst>
              </a:tr>
              <a:tr h="2504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MOF Jasła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7 204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248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5071562"/>
                  </a:ext>
                </a:extLst>
              </a:tr>
              <a:tr h="2504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MOF Sanoka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6 918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851272"/>
                  </a:ext>
                </a:extLst>
              </a:tr>
              <a:tr h="2504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MOF Lubaczowa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1 810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811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59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D8670-6CD7-4D2D-B671-B7CEE183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" y="1173592"/>
            <a:ext cx="2535677" cy="817563"/>
          </a:xfrm>
        </p:spPr>
        <p:txBody>
          <a:bodyPr/>
          <a:lstStyle/>
          <a:p>
            <a:pPr algn="l"/>
            <a:r>
              <a:rPr lang="pl-PL" dirty="0"/>
              <a:t>Miasta nie są tym, czym się wydają</a:t>
            </a:r>
          </a:p>
        </p:txBody>
      </p:sp>
      <p:pic>
        <p:nvPicPr>
          <p:cNvPr id="1026" name="Picture 2" descr="Jak dobrze znasz &amp;quot;Miasteczko Twin Peaks&amp;quot;? - Film">
            <a:extLst>
              <a:ext uri="{FF2B5EF4-FFF2-40B4-BE49-F238E27FC236}">
                <a16:creationId xmlns:a16="http://schemas.microsoft.com/office/drawing/2014/main" id="{55830A5F-0324-4FAB-9D77-D80F073BF901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02" y="1173592"/>
            <a:ext cx="6133598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103A578-B4D2-4561-A814-747C46D210F1}"/>
              </a:ext>
            </a:extLst>
          </p:cNvPr>
          <p:cNvSpPr txBox="1"/>
          <p:nvPr/>
        </p:nvSpPr>
        <p:spPr>
          <a:xfrm>
            <a:off x="5126035" y="4348901"/>
            <a:ext cx="401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Kadr z serialu: </a:t>
            </a:r>
            <a:r>
              <a:rPr lang="pl-PL" sz="1200" i="1" dirty="0">
                <a:solidFill>
                  <a:schemeClr val="bg1"/>
                </a:solidFill>
              </a:rPr>
              <a:t>Miasteczko </a:t>
            </a:r>
            <a:r>
              <a:rPr lang="pl-PL" sz="1200" i="1" dirty="0" err="1">
                <a:solidFill>
                  <a:schemeClr val="bg1"/>
                </a:solidFill>
              </a:rPr>
              <a:t>Twin</a:t>
            </a:r>
            <a:r>
              <a:rPr lang="pl-PL" sz="1200" i="1" dirty="0">
                <a:solidFill>
                  <a:schemeClr val="bg1"/>
                </a:solidFill>
              </a:rPr>
              <a:t> </a:t>
            </a:r>
            <a:r>
              <a:rPr lang="pl-PL" sz="1200" i="1" dirty="0" err="1">
                <a:solidFill>
                  <a:schemeClr val="bg1"/>
                </a:solidFill>
              </a:rPr>
              <a:t>Peaks</a:t>
            </a:r>
            <a:r>
              <a:rPr lang="pl-PL" sz="1200" i="1" dirty="0">
                <a:solidFill>
                  <a:schemeClr val="bg1"/>
                </a:solidFill>
              </a:rPr>
              <a:t>, </a:t>
            </a:r>
            <a:r>
              <a:rPr lang="pl-PL" sz="1200" dirty="0">
                <a:solidFill>
                  <a:schemeClr val="bg1"/>
                </a:solidFill>
              </a:rPr>
              <a:t>reż. David </a:t>
            </a:r>
            <a:r>
              <a:rPr lang="pl-PL" sz="1200" dirty="0" err="1">
                <a:solidFill>
                  <a:schemeClr val="bg1"/>
                </a:solidFill>
              </a:rPr>
              <a:t>Linch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60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D348D-2FA0-4017-ADC5-FB135CB5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32B202-18AF-43F0-9614-B83AD9C916D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58823" y="894530"/>
            <a:ext cx="7620001" cy="3354439"/>
          </a:xfrm>
        </p:spPr>
        <p:txBody>
          <a:bodyPr/>
          <a:lstStyle/>
          <a:p>
            <a:pPr marL="285750" indent="-285750"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Miejskie obszary funkcjonalne posiadają zdecydowanie większy potencjał niż poszczególne gminy</a:t>
            </a:r>
          </a:p>
          <a:p>
            <a:pPr marL="285750" indent="-285750"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Zdecydowanie najsilniejszym miejskim obszarem funkcjonalnym  w województwie podkarpackim jest ROF, którego miasto rdzeniowe może być uznane za biegun wzrostu z zauważalnym występowaniem procesów dyfuzji, które dodatkowo warto wzmacniać (np. Rzeszowska Kolej Aglomeracyjna)</a:t>
            </a:r>
          </a:p>
          <a:p>
            <a:pPr marL="285750" indent="-285750"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Potencjał </a:t>
            </a:r>
            <a:r>
              <a:rPr lang="pl-PL" sz="1600" dirty="0" err="1">
                <a:solidFill>
                  <a:schemeClr val="tx1"/>
                </a:solidFill>
              </a:rPr>
              <a:t>Czwórmiasta</a:t>
            </a:r>
            <a:r>
              <a:rPr lang="pl-PL" sz="1600" dirty="0">
                <a:solidFill>
                  <a:schemeClr val="tx1"/>
                </a:solidFill>
              </a:rPr>
              <a:t> oraz MOF Krosno-Jasło można pod pewnymi względami uznać za porównywalny do potencjału dwustutysięcznego miasta</a:t>
            </a:r>
          </a:p>
          <a:p>
            <a:pPr marL="285750" indent="-285750"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Wzmocnienia potencjału jako miejskiego obszaru </a:t>
            </a:r>
            <a:r>
              <a:rPr lang="pl-PL" sz="1600">
                <a:solidFill>
                  <a:schemeClr val="tx1"/>
                </a:solidFill>
              </a:rPr>
              <a:t>funkcjonalnego wymaga </a:t>
            </a:r>
            <a:r>
              <a:rPr lang="pl-PL" sz="1600" dirty="0">
                <a:solidFill>
                  <a:schemeClr val="tx1"/>
                </a:solidFill>
              </a:rPr>
              <a:t>Lubaczów wraz z otoczeniem. W przypadku tego obszaru warto poszukiwać innego rodzaju powiązań funkcjonalnych np. bazujących na potencjale turystycznym i odnoszącym się do szerszego obszaru z uwzględnieniem takich gmin jak: Cieszanów, Oleszyce czy Narol.</a:t>
            </a:r>
          </a:p>
        </p:txBody>
      </p:sp>
    </p:spTree>
    <p:extLst>
      <p:ext uri="{BB962C8B-B14F-4D97-AF65-F5344CB8AC3E}">
        <p14:creationId xmlns:p14="http://schemas.microsoft.com/office/powerpoint/2010/main" val="4037142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ctr"/>
            <a:endParaRPr lang="pl-PL" altLang="pl-PL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altLang="pl-PL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altLang="pl-PL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altLang="pl-PL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altLang="pl-P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Dziękuję!</a:t>
            </a:r>
          </a:p>
          <a:p>
            <a:pPr algn="ctr"/>
            <a:r>
              <a:rPr lang="pl-PL" altLang="pl-P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kpirog@ur.edu.pl</a:t>
            </a:r>
          </a:p>
          <a:p>
            <a:pPr algn="ctr"/>
            <a:endParaRPr lang="pl-PL" altLang="pl-PL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altLang="pl-PL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altLang="pl-PL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85C052-ED2B-4863-A4CE-935DBD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Dziękuję!</a:t>
            </a:r>
          </a:p>
        </p:txBody>
      </p:sp>
    </p:spTree>
    <p:extLst>
      <p:ext uri="{BB962C8B-B14F-4D97-AF65-F5344CB8AC3E}">
        <p14:creationId xmlns:p14="http://schemas.microsoft.com/office/powerpoint/2010/main" val="207301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B56025-ACC7-4C42-8B19-947CF1E4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8E4145-6308-4838-A6BF-55E58313A08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pl-PL" dirty="0"/>
              <a:t>Przedstawienie wartości wybranych wskaźników ukazujących MOF-y w taki sposób, jakby były one odrębnymi jednostkami administracyjnymi.</a:t>
            </a:r>
          </a:p>
        </p:txBody>
      </p:sp>
    </p:spTree>
    <p:extLst>
      <p:ext uri="{BB962C8B-B14F-4D97-AF65-F5344CB8AC3E}">
        <p14:creationId xmlns:p14="http://schemas.microsoft.com/office/powerpoint/2010/main" val="169979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3414E71A-C761-4968-9753-FF0956713A14}"/>
              </a:ext>
            </a:extLst>
          </p:cNvPr>
          <p:cNvSpPr txBox="1"/>
          <p:nvPr/>
        </p:nvSpPr>
        <p:spPr>
          <a:xfrm>
            <a:off x="8667750" y="4791074"/>
            <a:ext cx="35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AFB9FD7-9912-49FD-91C0-2904AF78EEB9}"/>
              </a:ext>
            </a:extLst>
          </p:cNvPr>
          <p:cNvSpPr txBox="1"/>
          <p:nvPr/>
        </p:nvSpPr>
        <p:spPr>
          <a:xfrm>
            <a:off x="0" y="4199229"/>
            <a:ext cx="87873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Źródło</a:t>
            </a:r>
            <a:r>
              <a:rPr lang="pl-PL" sz="800" i="1" dirty="0"/>
              <a:t>: Miasta wraz z obszarami funkcjonalnymi oraz bieguny wzrostu w województwie podkarpackim. Raport końcowy</a:t>
            </a:r>
            <a:r>
              <a:rPr lang="pl-PL" sz="800" dirty="0"/>
              <a:t>, Rzeszów 2019; Strategia rozwoju województwa – Podkarpackie 2030, s. 122</a:t>
            </a:r>
            <a:endParaRPr lang="pl-PL" dirty="0"/>
          </a:p>
        </p:txBody>
      </p:sp>
      <p:pic>
        <p:nvPicPr>
          <p:cNvPr id="18" name="Obraz 17" descr="Miejskie obszary funkcjonalne w woj. podkarpackim">
            <a:extLst>
              <a:ext uri="{FF2B5EF4-FFF2-40B4-BE49-F238E27FC236}">
                <a16:creationId xmlns:a16="http://schemas.microsoft.com/office/drawing/2014/main" id="{F64FF1AA-48A1-4BD4-9578-45C6D8F47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3" t="10133" r="10703"/>
          <a:stretch/>
        </p:blipFill>
        <p:spPr>
          <a:xfrm>
            <a:off x="6086192" y="1131750"/>
            <a:ext cx="3074160" cy="2880000"/>
          </a:xfrm>
          <a:prstGeom prst="rect">
            <a:avLst/>
          </a:prstGeom>
        </p:spPr>
      </p:pic>
      <p:pic>
        <p:nvPicPr>
          <p:cNvPr id="14" name="Symbol zastępczy zawartości 13" descr="Zaliczono do nich nw. miasta i ich obszary funkcjonalne: Rzeszów, Przemyśl, Tarnobrzeg, Stalowa Wola, Mielec, Lubaczów, Duopol Dębica-Ropczyce, Duopol Jarosław-Przeworsk, Duopol Sanok-Lesko, potencjalny duopol Jasło-Krosno." title="Miejskie Obszary Funkcjonalne">
            <a:extLst>
              <a:ext uri="{FF2B5EF4-FFF2-40B4-BE49-F238E27FC236}">
                <a16:creationId xmlns:a16="http://schemas.microsoft.com/office/drawing/2014/main" id="{51D0107F-D692-4A1F-A95C-BBB856B0721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43" y="1094163"/>
            <a:ext cx="3507848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ymbol zastępczy zawartości 4" descr="Miejskie obszary funkcjonalne w woj. podkarpackim&#10;Źródło: Miasta wraz z obszarami funkcjonalnymi oraz bieguny wzrostu w województwie podkarpackim. Raport końcowy, Rzeszów 2019">
            <a:extLst>
              <a:ext uri="{FF2B5EF4-FFF2-40B4-BE49-F238E27FC236}">
                <a16:creationId xmlns:a16="http://schemas.microsoft.com/office/drawing/2014/main" id="{B50482F6-4E0C-463C-8983-7C9D6D10EA90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5"/>
          <a:stretch>
            <a:fillRect/>
          </a:stretch>
        </p:blipFill>
        <p:spPr>
          <a:xfrm>
            <a:off x="9806" y="1131750"/>
            <a:ext cx="2486037" cy="2880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C344A5F-87AB-4268-A2A3-D0E5ACB1B34B}"/>
              </a:ext>
            </a:extLst>
          </p:cNvPr>
          <p:cNvSpPr txBox="1"/>
          <p:nvPr/>
        </p:nvSpPr>
        <p:spPr>
          <a:xfrm>
            <a:off x="-65439" y="883296"/>
            <a:ext cx="91996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b="1" dirty="0"/>
              <a:t>Mapy. Obszary najsilniejszego oddziaływania biegunów wzrostu oraz miejskie obszary funkcjonalne w województwie podkarpackim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E2FDDDD-4116-4A1E-80B8-9A8D31A6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Miejskie obszary funkcjonalne w woj. podkarpackim</a:t>
            </a:r>
          </a:p>
        </p:txBody>
      </p:sp>
    </p:spTree>
    <p:extLst>
      <p:ext uri="{BB962C8B-B14F-4D97-AF65-F5344CB8AC3E}">
        <p14:creationId xmlns:p14="http://schemas.microsoft.com/office/powerpoint/2010/main" val="384925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64693-9198-4B68-B3EF-B43159BB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4" y="356029"/>
            <a:ext cx="7620001" cy="454609"/>
          </a:xfrm>
        </p:spPr>
        <p:txBody>
          <a:bodyPr/>
          <a:lstStyle/>
          <a:p>
            <a:r>
              <a:rPr lang="pl-PL" dirty="0"/>
              <a:t>Liczba ludności wg stanu na koniec 2020 r.</a:t>
            </a:r>
          </a:p>
        </p:txBody>
      </p:sp>
      <p:graphicFrame>
        <p:nvGraphicFramePr>
          <p:cNvPr id="9" name="Symbol zastępczy zawartości 8" descr="Liczba ludności wg stanu na koniec 2020 r.">
            <a:extLst>
              <a:ext uri="{FF2B5EF4-FFF2-40B4-BE49-F238E27FC236}">
                <a16:creationId xmlns:a16="http://schemas.microsoft.com/office/drawing/2014/main" id="{8DE8A772-C269-4E7B-AEC5-6D5215FD72D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023296626"/>
              </p:ext>
            </p:extLst>
          </p:nvPr>
        </p:nvGraphicFramePr>
        <p:xfrm>
          <a:off x="758824" y="941861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12AF21A-6AA1-428C-AC82-DAE616EEF85A}"/>
              </a:ext>
            </a:extLst>
          </p:cNvPr>
          <p:cNvSpPr txBox="1"/>
          <p:nvPr/>
        </p:nvSpPr>
        <p:spPr>
          <a:xfrm>
            <a:off x="5274612" y="4416660"/>
            <a:ext cx="32327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Opracowanie własne na podstawie BDL GUS.</a:t>
            </a:r>
          </a:p>
        </p:txBody>
      </p:sp>
    </p:spTree>
    <p:extLst>
      <p:ext uri="{BB962C8B-B14F-4D97-AF65-F5344CB8AC3E}">
        <p14:creationId xmlns:p14="http://schemas.microsoft.com/office/powerpoint/2010/main" val="350171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EA9F8-A4DB-4289-BD19-CFDF83D0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liczby ludności w latach 2010-2020 (2010=100%)</a:t>
            </a:r>
          </a:p>
        </p:txBody>
      </p:sp>
      <p:graphicFrame>
        <p:nvGraphicFramePr>
          <p:cNvPr id="4" name="Symbol zastępczy zawartości 3" descr="Zmiana liczby ludności w latach 2010-2020 (2010=100%)">
            <a:extLst>
              <a:ext uri="{FF2B5EF4-FFF2-40B4-BE49-F238E27FC236}">
                <a16:creationId xmlns:a16="http://schemas.microsoft.com/office/drawing/2014/main" id="{136B8546-3F49-41EB-9C54-00C792BAE5F8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992948293"/>
              </p:ext>
            </p:extLst>
          </p:nvPr>
        </p:nvGraphicFramePr>
        <p:xfrm>
          <a:off x="758825" y="1071563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D1DDC-D826-47F0-9943-E775D69A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liczby ludności w larach 2010-2020</a:t>
            </a:r>
          </a:p>
        </p:txBody>
      </p:sp>
      <p:pic>
        <p:nvPicPr>
          <p:cNvPr id="5" name="Symbol zastępczy zawartości 4" descr="Zmiana liczby ludności w larach 2010-2020">
            <a:extLst>
              <a:ext uri="{FF2B5EF4-FFF2-40B4-BE49-F238E27FC236}">
                <a16:creationId xmlns:a16="http://schemas.microsoft.com/office/drawing/2014/main" id="{127CDB10-F12C-4AEC-A61A-81257095054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l="19585" t="9749" r="18550" b="4688"/>
          <a:stretch/>
        </p:blipFill>
        <p:spPr>
          <a:xfrm>
            <a:off x="2993923" y="1187471"/>
            <a:ext cx="3680796" cy="3600000"/>
          </a:xfrm>
        </p:spPr>
      </p:pic>
    </p:spTree>
    <p:extLst>
      <p:ext uri="{BB962C8B-B14F-4D97-AF65-F5344CB8AC3E}">
        <p14:creationId xmlns:p14="http://schemas.microsoft.com/office/powerpoint/2010/main" val="390673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6B4710-5ED5-488A-946D-2428D59C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Powierzchnia w km2</a:t>
            </a:r>
          </a:p>
        </p:txBody>
      </p:sp>
      <p:graphicFrame>
        <p:nvGraphicFramePr>
          <p:cNvPr id="4" name="Symbol zastępczy zawartości 3" descr="Powierzchnia w km2">
            <a:extLst>
              <a:ext uri="{FF2B5EF4-FFF2-40B4-BE49-F238E27FC236}">
                <a16:creationId xmlns:a16="http://schemas.microsoft.com/office/drawing/2014/main" id="{225E1F52-9441-4038-B7ED-AE9DDECBFB68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216373160"/>
              </p:ext>
            </p:extLst>
          </p:nvPr>
        </p:nvGraphicFramePr>
        <p:xfrm>
          <a:off x="765176" y="791184"/>
          <a:ext cx="7620000" cy="362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9B192D8-4454-48A3-B7F9-535681DC2F5D}"/>
              </a:ext>
            </a:extLst>
          </p:cNvPr>
          <p:cNvSpPr txBox="1"/>
          <p:nvPr/>
        </p:nvSpPr>
        <p:spPr>
          <a:xfrm>
            <a:off x="5274612" y="4416660"/>
            <a:ext cx="32327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Opracowanie własne na podstawie BDL GUS.</a:t>
            </a:r>
          </a:p>
        </p:txBody>
      </p:sp>
    </p:spTree>
    <p:extLst>
      <p:ext uri="{BB962C8B-B14F-4D97-AF65-F5344CB8AC3E}">
        <p14:creationId xmlns:p14="http://schemas.microsoft.com/office/powerpoint/2010/main" val="99992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A208D2-F213-4AF5-B352-66FB0B5A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Gęstość zaludnienia os./km2 wg stanu na koniec 2020 r.</a:t>
            </a:r>
          </a:p>
        </p:txBody>
      </p:sp>
      <p:graphicFrame>
        <p:nvGraphicFramePr>
          <p:cNvPr id="4" name="Symbol zastępczy zawartości 3" descr="Gęstość zaludnienia os./km2 wg stanu na koniec 2020 r.">
            <a:extLst>
              <a:ext uri="{FF2B5EF4-FFF2-40B4-BE49-F238E27FC236}">
                <a16:creationId xmlns:a16="http://schemas.microsoft.com/office/drawing/2014/main" id="{C818F811-CCDE-4D38-844F-033F05FFB51B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443498513"/>
              </p:ext>
            </p:extLst>
          </p:nvPr>
        </p:nvGraphicFramePr>
        <p:xfrm>
          <a:off x="765176" y="1000227"/>
          <a:ext cx="76200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113EA21-6A4E-4EA6-921E-84DDD3A740C5}"/>
              </a:ext>
            </a:extLst>
          </p:cNvPr>
          <p:cNvSpPr txBox="1"/>
          <p:nvPr/>
        </p:nvSpPr>
        <p:spPr>
          <a:xfrm>
            <a:off x="5274612" y="4416660"/>
            <a:ext cx="32327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Opracowanie własne na podstawie BDL GUS.</a:t>
            </a:r>
          </a:p>
        </p:txBody>
      </p:sp>
    </p:spTree>
    <p:extLst>
      <p:ext uri="{BB962C8B-B14F-4D97-AF65-F5344CB8AC3E}">
        <p14:creationId xmlns:p14="http://schemas.microsoft.com/office/powerpoint/2010/main" val="753696133"/>
      </p:ext>
    </p:extLst>
  </p:cSld>
  <p:clrMapOvr>
    <a:masterClrMapping/>
  </p:clrMapOvr>
</p:sld>
</file>

<file path=ppt/theme/theme1.xml><?xml version="1.0" encoding="utf-8"?>
<a:theme xmlns:a="http://schemas.openxmlformats.org/drawingml/2006/main" name="Podkarpackie Theme">
  <a:themeElements>
    <a:clrScheme name="Podkarpackie">
      <a:dk1>
        <a:sysClr val="windowText" lastClr="000000"/>
      </a:dk1>
      <a:lt1>
        <a:sysClr val="window" lastClr="FFFFFF"/>
      </a:lt1>
      <a:dk2>
        <a:srgbClr val="009DE0"/>
      </a:dk2>
      <a:lt2>
        <a:srgbClr val="FFFFFF"/>
      </a:lt2>
      <a:accent1>
        <a:srgbClr val="009DE0"/>
      </a:accent1>
      <a:accent2>
        <a:srgbClr val="009789"/>
      </a:accent2>
      <a:accent3>
        <a:srgbClr val="72A23D"/>
      </a:accent3>
      <a:accent4>
        <a:srgbClr val="6E6E6D"/>
      </a:accent4>
      <a:accent5>
        <a:srgbClr val="64C8FF"/>
      </a:accent5>
      <a:accent6>
        <a:srgbClr val="448941"/>
      </a:accent6>
      <a:hlink>
        <a:srgbClr val="6E6E6D"/>
      </a:hlink>
      <a:folHlink>
        <a:srgbClr val="6E6E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11794</TotalTime>
  <Words>600</Words>
  <Application>Microsoft Office PowerPoint</Application>
  <PresentationFormat>Pokaz na ekranie (16:9)</PresentationFormat>
  <Paragraphs>111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Arial</vt:lpstr>
      <vt:lpstr>Calibri</vt:lpstr>
      <vt:lpstr>Podkarpackie Theme</vt:lpstr>
      <vt:lpstr>DYFUZJA PROCESÓW ROZWOJOWYCH  W WOJEWÓDZTWIE PODKARPACKIM W LATACH 2010-2020 ANALIZA WYBRANYCH WKAŹNIKÓW DOTYCZĄCYCH MIEJSKICH OBSZARÓW FUNKCJONALNYCH </vt:lpstr>
      <vt:lpstr>Miasta nie są tym, czym się wydają</vt:lpstr>
      <vt:lpstr>Cel prezentacji</vt:lpstr>
      <vt:lpstr>Miejskie obszary funkcjonalne w woj. podkarpackim</vt:lpstr>
      <vt:lpstr>Liczba ludności wg stanu na koniec 2020 r.</vt:lpstr>
      <vt:lpstr>Zmiana liczby ludności w latach 2010-2020 (2010=100%)</vt:lpstr>
      <vt:lpstr>Zmiana liczby ludności w larach 2010-2020</vt:lpstr>
      <vt:lpstr>Powierzchnia w km2</vt:lpstr>
      <vt:lpstr>Gęstość zaludnienia os./km2 wg stanu na koniec 2020 r.</vt:lpstr>
      <vt:lpstr>Współczynnik feminizacji [liczba kobiet na 100 mężczyzn] – stan na koniec 2020 r.</vt:lpstr>
      <vt:lpstr>Współczynnik urbanizacji – stan na koniec 2020 r.</vt:lpstr>
      <vt:lpstr>Liczba osób w wieku 25-34 lat na 1 tys. ludności (wskaźnik Floridy) – stan na koniec 2020 r.</vt:lpstr>
      <vt:lpstr>Współczynnik starości (stosunek liczby osób pow. 65 lat do liczby osób poniżej 15 lat) – stan na koniec 2020 r.</vt:lpstr>
      <vt:lpstr>Przyrost naturalny – stan na koniec 2020 r.</vt:lpstr>
      <vt:lpstr>Saldo migracji – stan na koniec 2020 r.</vt:lpstr>
      <vt:lpstr>Liczba zarejestrowanych podmiotów gospodarki narodowej – stan na koniec 2020 r. – stan na koniec 2020 r.</vt:lpstr>
      <vt:lpstr>Liczba zarejestrowanych przedsiębiorstw na 10 tys. ludności – stan na koniec 2020 r.</vt:lpstr>
      <vt:lpstr>Saldo zarejestrowanych przedsiębiorstw [nowo zarejestrowane przedsiębiorstwa – wyrejestrowane] – stan na koniec 2020 r.</vt:lpstr>
      <vt:lpstr>Liczba zarejestrowanych przedsiębiorstw – stan na koniec 2020 r.</vt:lpstr>
      <vt:lpstr>Wnioski</vt:lpstr>
      <vt:lpstr>Dziękuję!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</dc:creator>
  <cp:lastModifiedBy>Stachurska Justyna</cp:lastModifiedBy>
  <cp:revision>666</cp:revision>
  <cp:lastPrinted>2021-11-26T11:46:23Z</cp:lastPrinted>
  <dcterms:created xsi:type="dcterms:W3CDTF">2018-08-06T07:36:18Z</dcterms:created>
  <dcterms:modified xsi:type="dcterms:W3CDTF">2021-12-16T09:59:37Z</dcterms:modified>
</cp:coreProperties>
</file>